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2" r:id="rId6"/>
    <p:sldId id="266" r:id="rId7"/>
    <p:sldId id="268" r:id="rId8"/>
    <p:sldId id="260" r:id="rId9"/>
    <p:sldId id="265" r:id="rId10"/>
    <p:sldId id="263" r:id="rId11"/>
    <p:sldId id="264" r:id="rId12"/>
    <p:sldId id="270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42" y="84"/>
      </p:cViewPr>
      <p:guideLst/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B453-3FFC-40A3-96CD-7F39D06B6151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E758D-4171-4DDD-8A9E-DD52CD14B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E758D-4171-4DDD-8A9E-DD52CD14B5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9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1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19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41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8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54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93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3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8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AE34-609E-4933-B4E9-2203AD854094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DE40-1C52-4BB1-B397-5A8591768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2499" y="-382371"/>
            <a:ext cx="9144000" cy="2387600"/>
          </a:xfrm>
        </p:spPr>
        <p:txBody>
          <a:bodyPr/>
          <a:lstStyle/>
          <a:p>
            <a:r>
              <a:rPr lang="fr-FR" sz="4800" dirty="0" smtClean="0"/>
              <a:t>   106ième Convention du Rotary         International 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129" y="2448780"/>
            <a:ext cx="9050497" cy="3460172"/>
          </a:xfrm>
        </p:spPr>
        <p:txBody>
          <a:bodyPr/>
          <a:lstStyle/>
          <a:p>
            <a:r>
              <a:rPr lang="fr-FR" dirty="0" smtClean="0"/>
              <a:t>Du 6 au 9 juin 2015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64" y="3576376"/>
            <a:ext cx="2769425" cy="21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RAVI RAVINDRAN </a:t>
            </a:r>
            <a:r>
              <a:rPr lang="fr-FR" dirty="0" smtClean="0"/>
              <a:t>nouveau président du Rotary </a:t>
            </a:r>
            <a:r>
              <a:rPr lang="fr-FR" dirty="0" err="1" smtClean="0"/>
              <a:t>Internatinal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Originaire du </a:t>
            </a:r>
            <a:r>
              <a:rPr lang="fr-FR" sz="2000" dirty="0" err="1" smtClean="0"/>
              <a:t>Skri</a:t>
            </a:r>
            <a:r>
              <a:rPr lang="fr-FR" sz="2000" dirty="0" smtClean="0"/>
              <a:t> Lanka. Il a travaillé toute sa vie dans l’industrie du thé. </a:t>
            </a:r>
          </a:p>
          <a:p>
            <a:r>
              <a:rPr lang="fr-FR" sz="2000" dirty="0" smtClean="0"/>
              <a:t>Il possède une très grande entreprise de conditionnement du thé qui commerce avec les plus grands distributeurs mondiaux.</a:t>
            </a:r>
          </a:p>
          <a:p>
            <a:r>
              <a:rPr lang="fr-FR" sz="2000" dirty="0" smtClean="0"/>
              <a:t>Sa devise pour le Rotary: « Faire don de soi au monde »</a:t>
            </a:r>
          </a:p>
          <a:p>
            <a:r>
              <a:rPr lang="fr-FR" sz="2000" dirty="0" smtClean="0"/>
              <a:t>(Be a gift to the world)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71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64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           Convention du Rotary International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r>
              <a:rPr lang="fr-FR" sz="11200" dirty="0" smtClean="0"/>
              <a:t>Que retenir d’une telle convention:</a:t>
            </a:r>
          </a:p>
          <a:p>
            <a:endParaRPr lang="fr-FR" sz="11200" dirty="0" smtClean="0"/>
          </a:p>
          <a:p>
            <a:r>
              <a:rPr lang="fr-FR" sz="9600" dirty="0" smtClean="0"/>
              <a:t>Il faut au moins une fois, assister à une convention internationale </a:t>
            </a:r>
          </a:p>
          <a:p>
            <a:r>
              <a:rPr lang="fr-FR" sz="9600" dirty="0" smtClean="0"/>
              <a:t>Le Rotary grande et puissante organisation mondiale</a:t>
            </a:r>
          </a:p>
          <a:p>
            <a:r>
              <a:rPr lang="fr-FR" sz="9600" dirty="0" smtClean="0"/>
              <a:t>Un large développement en Asie</a:t>
            </a:r>
          </a:p>
          <a:p>
            <a:r>
              <a:rPr lang="fr-FR" sz="9600" dirty="0" smtClean="0"/>
              <a:t>Le Rotary à la chance de posséder une vraie philosophie « servir » à faire partager partout dans le monde et à réaffirmer sans cesse, plus que jamais.</a:t>
            </a:r>
          </a:p>
          <a:p>
            <a:r>
              <a:rPr lang="fr-FR" sz="9600" dirty="0" smtClean="0"/>
              <a:t>15000 personnes du monde entier avec la même roue à la boutonnière et une façon assez semblable de penser, ça ne laisse pas indifférent.</a:t>
            </a:r>
          </a:p>
          <a:p>
            <a:r>
              <a:rPr lang="fr-FR" sz="9600" dirty="0" smtClean="0"/>
              <a:t>C’est un vrai réseau mondial où la fraternité n’est pas absente !</a:t>
            </a:r>
          </a:p>
          <a:p>
            <a:r>
              <a:rPr lang="fr-FR" sz="9600" dirty="0" smtClean="0"/>
              <a:t>Une ambiance conviviale extraordinaire</a:t>
            </a:r>
          </a:p>
          <a:p>
            <a:r>
              <a:rPr lang="fr-FR" sz="9600" dirty="0" smtClean="0"/>
              <a:t>Une grande facilité de contacts avec des rotariens de partout</a:t>
            </a:r>
          </a:p>
          <a:p>
            <a:pPr marL="0" indent="0">
              <a:buNone/>
            </a:pPr>
            <a:r>
              <a:rPr lang="fr-FR" sz="9600" dirty="0" smtClean="0"/>
              <a:t>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8518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666898" cy="740229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Que retenir d’une telle convention  (suite):</a:t>
            </a:r>
            <a:endParaRPr lang="fr-FR" sz="2400" dirty="0">
              <a:latin typeface="+mn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1621971"/>
            <a:ext cx="5252130" cy="4659085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fr-FR" sz="2400" dirty="0" smtClean="0"/>
              <a:t>Une convention permet aussi de ne pas oublier les fondamentaux du Rotary.</a:t>
            </a:r>
          </a:p>
          <a:p>
            <a:endParaRPr lang="fr-FR" sz="2400" dirty="0" smtClean="0"/>
          </a:p>
          <a:p>
            <a:r>
              <a:rPr lang="fr-FR" sz="2400" dirty="0" smtClean="0"/>
              <a:t>- Le Rotary c’est une philosophie, de la vie et du travail</a:t>
            </a:r>
          </a:p>
          <a:p>
            <a:r>
              <a:rPr lang="fr-FR" sz="2400" dirty="0" smtClean="0"/>
              <a:t>- Le Rotary c’est une éthique personnelle</a:t>
            </a:r>
          </a:p>
          <a:p>
            <a:r>
              <a:rPr lang="fr-FR" sz="2400" dirty="0" smtClean="0"/>
              <a:t>- Le Rotary a une mission profonde, servir autrui.</a:t>
            </a:r>
          </a:p>
          <a:p>
            <a:r>
              <a:rPr lang="fr-FR" sz="2800" dirty="0"/>
              <a:t>Je crois et c’est ma conclusion que nous pouvons et que nous devons être fiers d’être rotariens.                                 </a:t>
            </a:r>
            <a:r>
              <a:rPr lang="fr-FR" sz="2400" dirty="0"/>
              <a:t>                                                  </a:t>
            </a:r>
          </a:p>
          <a:p>
            <a:endParaRPr lang="fr-FR" sz="2400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r="257"/>
          <a:stretch>
            <a:fillRect/>
          </a:stretch>
        </p:blipFill>
        <p:spPr>
          <a:xfrm>
            <a:off x="6836227" y="2176333"/>
            <a:ext cx="3712029" cy="2931052"/>
          </a:xfrm>
        </p:spPr>
      </p:pic>
    </p:spTree>
    <p:extLst>
      <p:ext uri="{BB962C8B-B14F-4D97-AF65-F5344CB8AC3E}">
        <p14:creationId xmlns:p14="http://schemas.microsoft.com/office/powerpoint/2010/main" val="22886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Convention du Rotary international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2400" dirty="0" smtClean="0"/>
              <a:t>*pour mémoire, en France 1069 clubs</a:t>
            </a:r>
          </a:p>
          <a:p>
            <a:r>
              <a:rPr lang="fr-FR" sz="2400" dirty="0" smtClean="0"/>
              <a:t>*32459 rotariens</a:t>
            </a:r>
          </a:p>
          <a:p>
            <a:endParaRPr lang="fr-FR" dirty="0"/>
          </a:p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Maintenant pour terminer quelques photos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3200" dirty="0" smtClean="0"/>
          </a:p>
          <a:p>
            <a:r>
              <a:rPr lang="fr-FR" sz="2400" dirty="0" smtClean="0"/>
              <a:t>JJS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462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480"/>
            <a:ext cx="10515600" cy="1325563"/>
          </a:xfrm>
        </p:spPr>
        <p:txBody>
          <a:bodyPr/>
          <a:lstStyle/>
          <a:p>
            <a:r>
              <a:rPr lang="fr-FR" dirty="0" smtClean="0"/>
              <a:t>  Convention </a:t>
            </a:r>
            <a:r>
              <a:rPr lang="fr-FR" dirty="0"/>
              <a:t>du Rotary </a:t>
            </a:r>
            <a:r>
              <a:rPr lang="fr-FR" dirty="0" smtClean="0"/>
              <a:t>International 2015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42" y="1825625"/>
            <a:ext cx="5800516" cy="4351338"/>
          </a:xfrm>
        </p:spPr>
      </p:pic>
    </p:spTree>
    <p:extLst>
      <p:ext uri="{BB962C8B-B14F-4D97-AF65-F5344CB8AC3E}">
        <p14:creationId xmlns:p14="http://schemas.microsoft.com/office/powerpoint/2010/main" val="15340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618808" y="1150711"/>
            <a:ext cx="6172200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72142"/>
            <a:ext cx="9730241" cy="587829"/>
          </a:xfrm>
        </p:spPr>
        <p:txBody>
          <a:bodyPr>
            <a:noAutofit/>
          </a:bodyPr>
          <a:lstStyle/>
          <a:p>
            <a:r>
              <a:rPr lang="fr-FR" sz="4000" dirty="0" smtClean="0"/>
              <a:t>           </a:t>
            </a:r>
            <a:r>
              <a:rPr lang="fr-FR" sz="3200" dirty="0" smtClean="0"/>
              <a:t>Convention </a:t>
            </a:r>
            <a:r>
              <a:rPr lang="fr-FR" sz="3200" dirty="0"/>
              <a:t>du Rotary International 2015</a:t>
            </a:r>
          </a:p>
        </p:txBody>
      </p:sp>
    </p:spTree>
    <p:extLst>
      <p:ext uri="{BB962C8B-B14F-4D97-AF65-F5344CB8AC3E}">
        <p14:creationId xmlns:p14="http://schemas.microsoft.com/office/powerpoint/2010/main" val="32514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BRESIL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7686" y="1970313"/>
            <a:ext cx="10515600" cy="4435249"/>
          </a:xfrm>
        </p:spPr>
        <p:txBody>
          <a:bodyPr/>
          <a:lstStyle/>
          <a:p>
            <a:r>
              <a:rPr lang="fr-FR" dirty="0" smtClean="0"/>
              <a:t>Présidente: </a:t>
            </a:r>
            <a:r>
              <a:rPr lang="fr-FR" dirty="0" err="1" smtClean="0"/>
              <a:t>Dilma</a:t>
            </a:r>
            <a:r>
              <a:rPr lang="fr-FR" dirty="0" smtClean="0"/>
              <a:t> ROUSSEFF 2</a:t>
            </a:r>
            <a:r>
              <a:rPr lang="fr-FR" baseline="30000" dirty="0" smtClean="0"/>
              <a:t>ième</a:t>
            </a:r>
            <a:r>
              <a:rPr lang="fr-FR" dirty="0" smtClean="0"/>
              <a:t> mandat</a:t>
            </a:r>
          </a:p>
          <a:p>
            <a:r>
              <a:rPr lang="fr-FR" dirty="0" smtClean="0"/>
              <a:t>210 millions d’habitants</a:t>
            </a:r>
          </a:p>
          <a:p>
            <a:r>
              <a:rPr lang="fr-FR" dirty="0" smtClean="0"/>
              <a:t>Langue officielle le portugais</a:t>
            </a:r>
          </a:p>
          <a:p>
            <a:r>
              <a:rPr lang="fr-FR" dirty="0" smtClean="0"/>
              <a:t>15 fois la surface de la France</a:t>
            </a:r>
          </a:p>
          <a:p>
            <a:r>
              <a:rPr lang="fr-FR" dirty="0" smtClean="0"/>
              <a:t>7</a:t>
            </a:r>
            <a:r>
              <a:rPr lang="fr-FR" baseline="30000" dirty="0" smtClean="0"/>
              <a:t>ième</a:t>
            </a:r>
            <a:r>
              <a:rPr lang="fr-FR" dirty="0"/>
              <a:t> </a:t>
            </a:r>
            <a:r>
              <a:rPr lang="fr-FR" dirty="0" smtClean="0"/>
              <a:t>puissance économique du monde</a:t>
            </a:r>
          </a:p>
          <a:p>
            <a:r>
              <a:rPr lang="fr-FR" dirty="0" smtClean="0"/>
              <a:t>PIB: 2357 milliards de $</a:t>
            </a:r>
          </a:p>
          <a:p>
            <a:r>
              <a:rPr lang="fr-FR" dirty="0" smtClean="0"/>
              <a:t>BRICS</a:t>
            </a:r>
          </a:p>
          <a:p>
            <a:r>
              <a:rPr lang="fr-FR" dirty="0" smtClean="0"/>
              <a:t>Un pays complexe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0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6828" y="446314"/>
            <a:ext cx="6487886" cy="2786743"/>
          </a:xfrm>
        </p:spPr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 Brésil</a:t>
            </a:r>
            <a:br>
              <a:rPr lang="fr-FR" b="1" dirty="0" smtClean="0"/>
            </a:br>
            <a:r>
              <a:rPr lang="fr-FR" sz="2200" b="1" dirty="0" smtClean="0"/>
              <a:t>Grand pays industriel</a:t>
            </a:r>
            <a:br>
              <a:rPr lang="fr-FR" sz="2200" b="1" dirty="0" smtClean="0"/>
            </a:br>
            <a:r>
              <a:rPr lang="fr-FR" sz="2200" b="1" dirty="0" smtClean="0"/>
              <a:t>(acier, industrie de transformation, industrie de pointe,</a:t>
            </a:r>
            <a:br>
              <a:rPr lang="fr-FR" sz="2200" b="1" dirty="0" smtClean="0"/>
            </a:br>
            <a:r>
              <a:rPr lang="fr-FR" sz="2200" b="1" dirty="0" smtClean="0"/>
              <a:t>aéronautique</a:t>
            </a:r>
            <a:r>
              <a:rPr lang="fr-FR" sz="2200" b="1" smtClean="0"/>
              <a:t>, biocarburant, </a:t>
            </a:r>
            <a:r>
              <a:rPr lang="fr-FR" sz="2200" b="1" dirty="0" smtClean="0"/>
              <a:t>pétrole…)</a:t>
            </a:r>
            <a:br>
              <a:rPr lang="fr-FR" sz="2200" b="1" dirty="0" smtClean="0"/>
            </a:br>
            <a:r>
              <a:rPr lang="fr-FR" sz="2200" b="1" dirty="0"/>
              <a:t/>
            </a:r>
            <a:br>
              <a:rPr lang="fr-FR" sz="2200" b="1" dirty="0"/>
            </a:br>
            <a:r>
              <a:rPr lang="fr-FR" sz="2200" b="1" dirty="0" smtClean="0"/>
              <a:t>Grand pays agricole </a:t>
            </a:r>
            <a:br>
              <a:rPr lang="fr-FR" sz="2200" b="1" dirty="0" smtClean="0"/>
            </a:br>
            <a:r>
              <a:rPr lang="fr-FR" sz="2200" b="1" dirty="0" smtClean="0"/>
              <a:t>(canne à sucre, oranges, soja, café, bovins…)</a:t>
            </a:r>
            <a:r>
              <a:rPr lang="fr-FR" sz="2200" b="1" dirty="0"/>
              <a:t/>
            </a:r>
            <a:br>
              <a:rPr lang="fr-FR" sz="2200" b="1" dirty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700" b="1" dirty="0" smtClean="0"/>
              <a:t>« Une terre de contrastes »</a:t>
            </a:r>
            <a:br>
              <a:rPr lang="fr-FR" sz="2700" b="1" dirty="0" smtClean="0"/>
            </a:br>
            <a:r>
              <a:rPr lang="fr-FR" sz="2700" b="1" dirty="0" smtClean="0"/>
              <a:t>.Sao Paulo a un air de Manhattan</a:t>
            </a:r>
            <a:br>
              <a:rPr lang="fr-FR" sz="2700" b="1" dirty="0" smtClean="0"/>
            </a:br>
            <a:r>
              <a:rPr lang="fr-FR" sz="2700" b="1" dirty="0" smtClean="0"/>
              <a:t>.L’ Amazonie est sous développée</a:t>
            </a:r>
            <a:br>
              <a:rPr lang="fr-FR" sz="2700" b="1" dirty="0" smtClean="0"/>
            </a:br>
            <a:r>
              <a:rPr lang="fr-FR" sz="2700" b="1" dirty="0" smtClean="0"/>
              <a:t>.Une population très diverse: des blancs, noirs,</a:t>
            </a:r>
            <a:br>
              <a:rPr lang="fr-FR" sz="2700" b="1" dirty="0" smtClean="0"/>
            </a:br>
            <a:r>
              <a:rPr lang="fr-FR" sz="2700" b="1" dirty="0" err="1" smtClean="0"/>
              <a:t>jaunes,métis,indigènes</a:t>
            </a:r>
            <a:r>
              <a:rPr lang="fr-FR" sz="2700" b="1" dirty="0"/>
              <a:t/>
            </a:r>
            <a:br>
              <a:rPr lang="fr-FR" sz="2700" b="1" dirty="0"/>
            </a:br>
            <a:r>
              <a:rPr lang="fr-FR" sz="2700" b="1" dirty="0" smtClean="0"/>
              <a:t>.</a:t>
            </a:r>
            <a:r>
              <a:rPr lang="fr-FR" sz="2700" b="1" dirty="0" err="1" smtClean="0"/>
              <a:t>Egémonie</a:t>
            </a:r>
            <a:r>
              <a:rPr lang="fr-FR" sz="2700" b="1" dirty="0" smtClean="0"/>
              <a:t> du sud-est du pays</a:t>
            </a:r>
            <a:br>
              <a:rPr lang="fr-FR" sz="2700" b="1" dirty="0" smtClean="0"/>
            </a:br>
            <a:r>
              <a:rPr lang="fr-FR" sz="2700" b="1" dirty="0" smtClean="0"/>
              <a:t>.Un pays d’avenir, probablement</a:t>
            </a:r>
            <a:endParaRPr lang="fr-FR" sz="27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8" y="759823"/>
            <a:ext cx="4495800" cy="5456971"/>
          </a:xfrm>
        </p:spPr>
      </p:pic>
    </p:spTree>
    <p:extLst>
      <p:ext uri="{BB962C8B-B14F-4D97-AF65-F5344CB8AC3E}">
        <p14:creationId xmlns:p14="http://schemas.microsoft.com/office/powerpoint/2010/main" val="7948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39789" y="457200"/>
            <a:ext cx="3808412" cy="1012371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Sao Paulo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Etat de Sao </a:t>
            </a:r>
            <a:r>
              <a:rPr lang="fr-FR" sz="4000" dirty="0" smtClean="0"/>
              <a:t>Paulo</a:t>
            </a:r>
            <a:endParaRPr lang="fr-FR" sz="4000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5973448" cy="4716689"/>
          </a:xfrm>
        </p:spPr>
      </p:pic>
      <p:sp>
        <p:nvSpPr>
          <p:cNvPr id="11" name="Espace réservé du texte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sz="2800" dirty="0" smtClean="0"/>
              <a:t>23 millions d’habitants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(</a:t>
            </a:r>
            <a:r>
              <a:rPr lang="fr-FR" sz="2800" dirty="0" smtClean="0"/>
              <a:t> Sao Paulo avec agglomération)</a:t>
            </a:r>
          </a:p>
          <a:p>
            <a:endParaRPr lang="fr-FR" sz="2800" dirty="0" smtClean="0"/>
          </a:p>
          <a:p>
            <a:r>
              <a:rPr lang="fr-FR" sz="2800" dirty="0" smtClean="0"/>
              <a:t>55% d’origine italienne</a:t>
            </a:r>
          </a:p>
          <a:p>
            <a:endParaRPr lang="fr-FR" sz="2800" dirty="0" smtClean="0"/>
          </a:p>
          <a:p>
            <a:r>
              <a:rPr lang="fr-FR" sz="2800" dirty="0" smtClean="0"/>
              <a:t>Cœur économique du pays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189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/>
          </a:bodyPr>
          <a:lstStyle/>
          <a:p>
            <a:r>
              <a:rPr lang="fr-FR" sz="4000" b="1" dirty="0"/>
              <a:t>Convention du Rotary International</a:t>
            </a:r>
            <a:endParaRPr lang="fr-FR" sz="4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270453"/>
            <a:ext cx="10755086" cy="53916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</a:t>
            </a:r>
            <a:r>
              <a:rPr lang="fr-FR" sz="6700" dirty="0" smtClean="0">
                <a:latin typeface="+mj-lt"/>
              </a:rPr>
              <a:t>15000 </a:t>
            </a:r>
            <a:r>
              <a:rPr lang="fr-FR" sz="6700" dirty="0">
                <a:latin typeface="+mj-lt"/>
              </a:rPr>
              <a:t>rotariens </a:t>
            </a:r>
            <a:r>
              <a:rPr lang="fr-FR" sz="6700" dirty="0" smtClean="0">
                <a:latin typeface="+mj-lt"/>
              </a:rPr>
              <a:t>participants</a:t>
            </a:r>
          </a:p>
          <a:p>
            <a:pPr marL="0" indent="0">
              <a:buNone/>
            </a:pPr>
            <a:r>
              <a:rPr lang="fr-FR" sz="6700" dirty="0" smtClean="0">
                <a:latin typeface="+mj-lt"/>
              </a:rPr>
              <a:t>    600 </a:t>
            </a:r>
            <a:r>
              <a:rPr lang="fr-FR" sz="6700" dirty="0">
                <a:latin typeface="+mj-lt"/>
              </a:rPr>
              <a:t>rotariens francophones (traduction simultanée</a:t>
            </a:r>
            <a:r>
              <a:rPr lang="fr-FR" sz="6700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fr-FR" sz="6700" dirty="0">
                <a:latin typeface="+mj-lt"/>
              </a:rPr>
              <a:t/>
            </a:r>
            <a:br>
              <a:rPr lang="fr-FR" sz="6700" dirty="0">
                <a:latin typeface="+mj-lt"/>
              </a:rPr>
            </a:br>
            <a:r>
              <a:rPr lang="fr-FR" sz="6700" dirty="0" smtClean="0">
                <a:latin typeface="+mj-lt"/>
              </a:rPr>
              <a:t>• La </a:t>
            </a:r>
            <a:r>
              <a:rPr lang="fr-FR" sz="6700" dirty="0">
                <a:latin typeface="+mj-lt"/>
              </a:rPr>
              <a:t>culture brésilienne à l’honneur avec un spectacle de samba et un carnaval</a:t>
            </a:r>
            <a:br>
              <a:rPr lang="fr-FR" sz="6700" dirty="0">
                <a:latin typeface="+mj-lt"/>
              </a:rPr>
            </a:br>
            <a:r>
              <a:rPr lang="fr-FR" sz="6700" dirty="0" smtClean="0">
                <a:latin typeface="+mj-lt"/>
              </a:rPr>
              <a:t>• Discours </a:t>
            </a:r>
            <a:r>
              <a:rPr lang="fr-FR" sz="6700" dirty="0">
                <a:latin typeface="+mj-lt"/>
              </a:rPr>
              <a:t>de 2 anciens chefs d’états d’Amérique latine: Oscar </a:t>
            </a:r>
            <a:r>
              <a:rPr lang="fr-FR" sz="6700" dirty="0" smtClean="0">
                <a:latin typeface="+mj-lt"/>
              </a:rPr>
              <a:t>Arias Sanchez </a:t>
            </a:r>
            <a:r>
              <a:rPr lang="fr-FR" sz="6700" dirty="0">
                <a:latin typeface="+mj-lt"/>
              </a:rPr>
              <a:t>ancien président du </a:t>
            </a:r>
            <a:r>
              <a:rPr lang="fr-FR" sz="6700" b="1" dirty="0">
                <a:latin typeface="+mj-lt"/>
              </a:rPr>
              <a:t>Costa Rica</a:t>
            </a:r>
            <a:r>
              <a:rPr lang="fr-FR" sz="6700" dirty="0">
                <a:latin typeface="+mj-lt"/>
              </a:rPr>
              <a:t> </a:t>
            </a:r>
            <a:r>
              <a:rPr lang="fr-FR" sz="6700" dirty="0" smtClean="0">
                <a:latin typeface="+mj-lt"/>
              </a:rPr>
              <a:t>prix </a:t>
            </a:r>
            <a:r>
              <a:rPr lang="fr-FR" sz="6700" dirty="0">
                <a:latin typeface="+mj-lt"/>
              </a:rPr>
              <a:t>N</a:t>
            </a:r>
            <a:r>
              <a:rPr lang="fr-FR" sz="6700" dirty="0" smtClean="0">
                <a:latin typeface="+mj-lt"/>
              </a:rPr>
              <a:t>obel de la paix 1987 et </a:t>
            </a:r>
            <a:r>
              <a:rPr lang="fr-FR" sz="6700" dirty="0" err="1">
                <a:latin typeface="+mj-lt"/>
              </a:rPr>
              <a:t>Rosalia</a:t>
            </a:r>
            <a:r>
              <a:rPr lang="fr-FR" sz="6700" dirty="0">
                <a:latin typeface="+mj-lt"/>
              </a:rPr>
              <a:t> </a:t>
            </a:r>
            <a:r>
              <a:rPr lang="fr-FR" sz="6700" dirty="0" err="1" smtClean="0">
                <a:latin typeface="+mj-lt"/>
              </a:rPr>
              <a:t>Arteaga</a:t>
            </a:r>
            <a:r>
              <a:rPr lang="fr-FR" sz="6700" dirty="0" smtClean="0">
                <a:latin typeface="+mj-lt"/>
              </a:rPr>
              <a:t> </a:t>
            </a:r>
            <a:r>
              <a:rPr lang="fr-FR" sz="6700" dirty="0">
                <a:latin typeface="+mj-lt"/>
              </a:rPr>
              <a:t>Serrano ancienne présidente de la </a:t>
            </a:r>
            <a:r>
              <a:rPr lang="fr-FR" sz="6700" b="1" dirty="0">
                <a:latin typeface="+mj-lt"/>
              </a:rPr>
              <a:t>République de l’Equateur.</a:t>
            </a:r>
            <a:br>
              <a:rPr lang="fr-FR" sz="6700" b="1" dirty="0">
                <a:latin typeface="+mj-lt"/>
              </a:rPr>
            </a:br>
            <a:r>
              <a:rPr lang="fr-FR" sz="6700" b="1" dirty="0" smtClean="0">
                <a:latin typeface="+mj-lt"/>
              </a:rPr>
              <a:t>• </a:t>
            </a:r>
            <a:r>
              <a:rPr lang="fr-FR" sz="6700" dirty="0" smtClean="0">
                <a:latin typeface="+mj-lt"/>
              </a:rPr>
              <a:t>Discours </a:t>
            </a:r>
            <a:r>
              <a:rPr lang="fr-FR" sz="6700" dirty="0">
                <a:latin typeface="+mj-lt"/>
              </a:rPr>
              <a:t>également du </a:t>
            </a:r>
            <a:r>
              <a:rPr lang="fr-FR" sz="6700" b="1" dirty="0">
                <a:latin typeface="+mj-lt"/>
              </a:rPr>
              <a:t>maire</a:t>
            </a:r>
            <a:r>
              <a:rPr lang="fr-FR" sz="6700" dirty="0">
                <a:latin typeface="+mj-lt"/>
              </a:rPr>
              <a:t> de Sao Paulo puis du </a:t>
            </a:r>
            <a:r>
              <a:rPr lang="fr-FR" sz="6700" b="1" dirty="0">
                <a:latin typeface="+mj-lt"/>
              </a:rPr>
              <a:t>gouverneur </a:t>
            </a:r>
            <a:r>
              <a:rPr lang="fr-FR" sz="6700" dirty="0">
                <a:latin typeface="+mj-lt"/>
              </a:rPr>
              <a:t>de l’état de Sao Paulo.</a:t>
            </a:r>
            <a:br>
              <a:rPr lang="fr-FR" sz="6700" dirty="0">
                <a:latin typeface="+mj-lt"/>
              </a:rPr>
            </a:br>
            <a:r>
              <a:rPr lang="fr-FR" sz="6700" dirty="0" smtClean="0">
                <a:latin typeface="+mj-lt"/>
              </a:rPr>
              <a:t>• Puis </a:t>
            </a:r>
            <a:r>
              <a:rPr lang="fr-FR" sz="6700" dirty="0">
                <a:latin typeface="+mj-lt"/>
              </a:rPr>
              <a:t>plusieurs discours et témoignages de rotariens qui expliquent leurs actions dans leurs pays.</a:t>
            </a:r>
            <a:br>
              <a:rPr lang="fr-FR" sz="6700" dirty="0">
                <a:latin typeface="+mj-lt"/>
              </a:rPr>
            </a:br>
            <a:endParaRPr lang="fr-FR" sz="6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525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DISCOURS DU PRESIDENT Gary HUANG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 Rotary se développe beaucoup en </a:t>
            </a:r>
            <a:r>
              <a:rPr lang="fr-FR" b="1" dirty="0" smtClean="0"/>
              <a:t>Asie</a:t>
            </a:r>
            <a:r>
              <a:rPr lang="fr-FR" dirty="0" smtClean="0"/>
              <a:t>,</a:t>
            </a:r>
          </a:p>
          <a:p>
            <a:r>
              <a:rPr lang="fr-FR" dirty="0"/>
              <a:t>e</a:t>
            </a:r>
            <a:r>
              <a:rPr lang="fr-FR" dirty="0" smtClean="0"/>
              <a:t>n Inde, Corée du sud, Taïwan.</a:t>
            </a:r>
          </a:p>
          <a:p>
            <a:r>
              <a:rPr lang="fr-FR" dirty="0" smtClean="0"/>
              <a:t>Il redémarre en Chine Populaire à Pékin et à </a:t>
            </a:r>
            <a:r>
              <a:rPr lang="fr-FR" dirty="0" err="1" smtClean="0"/>
              <a:t>Shangaï</a:t>
            </a:r>
            <a:r>
              <a:rPr lang="fr-FR" dirty="0" smtClean="0"/>
              <a:t>, avec de bons espoirs d’extension dans toute la Chine.</a:t>
            </a:r>
          </a:p>
          <a:p>
            <a:r>
              <a:rPr lang="fr-FR" dirty="0" smtClean="0"/>
              <a:t>La croissance de l’effectif dans le monde est de 47000 membres en 2014/2015</a:t>
            </a:r>
          </a:p>
          <a:p>
            <a:r>
              <a:rPr lang="fr-FR" dirty="0" smtClean="0"/>
              <a:t>La polio est en passe d’être </a:t>
            </a:r>
            <a:r>
              <a:rPr lang="fr-FR" dirty="0"/>
              <a:t>é</a:t>
            </a:r>
            <a:r>
              <a:rPr lang="fr-FR" dirty="0" smtClean="0"/>
              <a:t>radiquée, reste deux foyers en Afghanistan et surtout au Pakistan. Bill GATE est toujours un très généreux donateur</a:t>
            </a:r>
            <a:endParaRPr lang="fr-FR" dirty="0"/>
          </a:p>
          <a:p>
            <a:r>
              <a:rPr lang="fr-FR" dirty="0" smtClean="0"/>
              <a:t>En Afrique: 1 année sans polio.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83029"/>
            <a:ext cx="3932237" cy="84908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Convention du Rotary International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3143" y="1513114"/>
            <a:ext cx="3984172" cy="4355875"/>
          </a:xfrm>
        </p:spPr>
        <p:txBody>
          <a:bodyPr>
            <a:normAutofit fontScale="85000" lnSpcReduction="20000"/>
          </a:bodyPr>
          <a:lstStyle/>
          <a:p>
            <a:r>
              <a:rPr lang="fr-FR" sz="3600" dirty="0" smtClean="0"/>
              <a:t>Nous sommes dans 186 pays, presque partout</a:t>
            </a:r>
          </a:p>
          <a:p>
            <a:r>
              <a:rPr lang="fr-FR" sz="3600" dirty="0" smtClean="0"/>
              <a:t>Une organisation sans frontière</a:t>
            </a:r>
          </a:p>
          <a:p>
            <a:r>
              <a:rPr lang="fr-FR" sz="3600" dirty="0" smtClean="0"/>
              <a:t>Une vision mondiale du Rotary</a:t>
            </a:r>
          </a:p>
          <a:p>
            <a:r>
              <a:rPr lang="fr-FR" sz="3600" dirty="0" smtClean="0"/>
              <a:t>Quelques chiffres:</a:t>
            </a:r>
          </a:p>
          <a:p>
            <a:r>
              <a:rPr lang="fr-FR" sz="3600" dirty="0"/>
              <a:t>d</a:t>
            </a:r>
            <a:r>
              <a:rPr lang="fr-FR" sz="3600" dirty="0" smtClean="0"/>
              <a:t>ans le monde + de 1,2 millions de rotariens </a:t>
            </a:r>
          </a:p>
          <a:p>
            <a:r>
              <a:rPr lang="fr-FR" sz="3600" dirty="0" smtClean="0"/>
              <a:t>34000 clubs</a:t>
            </a:r>
          </a:p>
          <a:p>
            <a:endParaRPr lang="fr-FR" sz="3600" dirty="0" smtClean="0"/>
          </a:p>
          <a:p>
            <a:endParaRPr lang="fr-FR" sz="3600" dirty="0"/>
          </a:p>
          <a:p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6928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397</Words>
  <Application>Microsoft Office PowerPoint</Application>
  <PresentationFormat>Grand écran</PresentationFormat>
  <Paragraphs>79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   106ième Convention du Rotary         International </vt:lpstr>
      <vt:lpstr>  Convention du Rotary International 2015</vt:lpstr>
      <vt:lpstr>   </vt:lpstr>
      <vt:lpstr>LE BRESIL</vt:lpstr>
      <vt:lpstr>     Le Brésil Grand pays industriel (acier, industrie de transformation, industrie de pointe, aéronautique, biocarburant, pétrole…)  Grand pays agricole  (canne à sucre, oranges, soja, café, bovins…)   « Une terre de contrastes » .Sao Paulo a un air de Manhattan .L’ Amazonie est sous développée .Une population très diverse: des blancs, noirs, jaunes,métis,indigènes .Egémonie du sud-est du pays .Un pays d’avenir, probablement</vt:lpstr>
      <vt:lpstr>Sao Paulo Etat de Sao Paulo</vt:lpstr>
      <vt:lpstr>Convention du Rotary International</vt:lpstr>
      <vt:lpstr>DISCOURS DU PRESIDENT Gary HUANG</vt:lpstr>
      <vt:lpstr>Convention du Rotary International</vt:lpstr>
      <vt:lpstr>RAVI RAVINDRAN nouveau président du Rotary Internatinal </vt:lpstr>
      <vt:lpstr>            Convention du Rotary International</vt:lpstr>
      <vt:lpstr>Que retenir d’une telle convention  (suite):</vt:lpstr>
      <vt:lpstr>Convention du Rotary international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SAO PAULO</dc:title>
  <dc:creator>SUCHEL jean joseph</dc:creator>
  <cp:lastModifiedBy>SUCHEL jean joseph</cp:lastModifiedBy>
  <cp:revision>91</cp:revision>
  <dcterms:created xsi:type="dcterms:W3CDTF">2015-08-17T12:11:46Z</dcterms:created>
  <dcterms:modified xsi:type="dcterms:W3CDTF">2015-09-07T14:49:51Z</dcterms:modified>
</cp:coreProperties>
</file>