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0"/>
  </p:notesMasterIdLst>
  <p:handoutMasterIdLst>
    <p:handoutMasterId r:id="rId31"/>
  </p:handoutMasterIdLst>
  <p:sldIdLst>
    <p:sldId id="278" r:id="rId5"/>
    <p:sldId id="258" r:id="rId6"/>
    <p:sldId id="272" r:id="rId7"/>
    <p:sldId id="280" r:id="rId8"/>
    <p:sldId id="277" r:id="rId9"/>
    <p:sldId id="279" r:id="rId10"/>
    <p:sldId id="287" r:id="rId11"/>
    <p:sldId id="281" r:id="rId12"/>
    <p:sldId id="275" r:id="rId13"/>
    <p:sldId id="256" r:id="rId14"/>
    <p:sldId id="284" r:id="rId15"/>
    <p:sldId id="288" r:id="rId16"/>
    <p:sldId id="289" r:id="rId17"/>
    <p:sldId id="293" r:id="rId18"/>
    <p:sldId id="294" r:id="rId19"/>
    <p:sldId id="290" r:id="rId20"/>
    <p:sldId id="292" r:id="rId21"/>
    <p:sldId id="304" r:id="rId22"/>
    <p:sldId id="291" r:id="rId23"/>
    <p:sldId id="303" r:id="rId24"/>
    <p:sldId id="297" r:id="rId25"/>
    <p:sldId id="301" r:id="rId26"/>
    <p:sldId id="300" r:id="rId27"/>
    <p:sldId id="298" r:id="rId28"/>
    <p:sldId id="302" r:id="rId29"/>
  </p:sldIdLst>
  <p:sldSz cx="12188825" cy="6858000"/>
  <p:notesSz cx="6797675" cy="9872663"/>
  <p:defaultTextStyle>
    <a:defPPr rtl="0">
      <a:defRPr lang="fr-FR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99CC"/>
    <a:srgbClr val="99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89" autoAdjust="0"/>
    <p:restoredTop sz="94348" autoAdjust="0"/>
  </p:normalViewPr>
  <p:slideViewPr>
    <p:cSldViewPr>
      <p:cViewPr varScale="1">
        <p:scale>
          <a:sx n="102" d="100"/>
          <a:sy n="102" d="100"/>
        </p:scale>
        <p:origin x="264" y="10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76" d="100"/>
          <a:sy n="76" d="100"/>
        </p:scale>
        <p:origin x="3972" y="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39A2291-0035-4D64-A7A5-F36AC1AF399D}" type="datetime1">
              <a:rPr lang="fr-FR" smtClean="0"/>
              <a:t>16/12/2023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8E322BB-75AD-4A1E-9661-2724167329F0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419B5CD-CE9D-4F17-8DE3-0045DF2A06F1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4" name="Espace réservé d’image de diapositive 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045B7DE-1198-4F2F-B574-CA8CAE341642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6861749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790169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3834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593918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945934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7564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381554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32583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320976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039192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19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33073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0381624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2003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75924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1633067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71507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24768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25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33291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68363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48304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70913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16977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809439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 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045B7DE-1198-4F2F-B574-CA8CAE341642}" type="slidenum">
              <a:rPr lang="fr-FR" smtClean="0"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645902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045B7DE-1198-4F2F-B574-CA8CAE341642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1468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arré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ectangle à coins arrondis 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9" name="Rectangle à coins arrondis 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0" name="Rectangle avec coins arrondis du même côté 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 rtlCol="0"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Sous-titre 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 rtlCol="0"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fr-FR" noProof="0"/>
              <a:t>Modifiez le style des sous-titres du masque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FED7672-6A17-4383-8E11-B703B2F244DD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450B91-7D53-40A4-B2F5-AA5E0059FF2C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arré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ectangle à coins arrondis 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9" name="Rectangle à coins arrondis 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0" name="Rectangle avec coins arrondis du même côté 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5" name="graphique du bas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orme libre 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7" name="Rectangle 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</p:grpSp>
      <p:sp>
        <p:nvSpPr>
          <p:cNvPr id="2" name="Titre vertical 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 vertical 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B681A6B-7357-4D25-8FC7-B90E847B95A8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0C5A66A-4BD8-442B-B2CE-4DDC3F185A34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carré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ectangle à coins arrondis 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9" name="Rectangle à coins arrondis 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0" name="Rectangle avec coins arrondis du même côté 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grpSp>
        <p:nvGrpSpPr>
          <p:cNvPr id="19" name="graphique du bas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orme libre 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21" name="Rectangle 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</p:grpSp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rtlCol="0" anchor="b">
            <a:normAutofit/>
          </a:bodyPr>
          <a:lstStyle>
            <a:lvl1pPr algn="l">
              <a:defRPr sz="6000" b="0" cap="none" baseline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rtlCol="0"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0B7FDAA-B5D3-4E22-A82E-02191A2150B9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DF8559-33F4-416D-A710-49A46B99982C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rtlCol="0"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8" name="Espace réservé du pied de page 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7" name="Espace réservé de la date 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2E5DF-51C7-4012-82D0-A6F20F8A1C3B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9" name="Espace réservé du numéro de diapositive 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uniqu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6353DA-E3F6-4188-A918-D5978D2DC352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phique du bas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orme libre 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0" name="Rectangle 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</p:grpSp>
      <p:sp>
        <p:nvSpPr>
          <p:cNvPr id="3" name="Espace réservé du pied de page 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2" name="Espace réservé de la date 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7CDB5E-87EB-400A-AF0C-7B4E7074CB2E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4" name="Espace réservé du numéro de diapositive 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  <a:p>
            <a:pPr lvl="1" rtl="0"/>
            <a:r>
              <a:rPr lang="fr-FR" noProof="0"/>
              <a:t>Deuxième niveau</a:t>
            </a:r>
          </a:p>
          <a:p>
            <a:pPr lvl="2" rtl="0"/>
            <a:r>
              <a:rPr lang="fr-FR" noProof="0"/>
              <a:t>Troisième niveau</a:t>
            </a:r>
          </a:p>
          <a:p>
            <a:pPr lvl="3" rtl="0"/>
            <a:r>
              <a:rPr lang="fr-FR" noProof="0"/>
              <a:t>Quatrième niveau</a:t>
            </a:r>
          </a:p>
          <a:p>
            <a:pPr lvl="4" rtl="0"/>
            <a:r>
              <a:rPr lang="fr-FR" noProof="0"/>
              <a:t>Cinquième niveau</a:t>
            </a:r>
            <a:endParaRPr lang="fr-FR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 rtlCol="0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B92CBFA-02BE-4A2B-B3DF-CE42DCACD8FF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fr-FR" noProof="0"/>
              <a:t>Modifiez le style du titre</a:t>
            </a:r>
            <a:endParaRPr lang="fr-FR" noProof="0" dirty="0"/>
          </a:p>
        </p:txBody>
      </p:sp>
      <p:sp>
        <p:nvSpPr>
          <p:cNvPr id="3" name="Espace réservé d’image 2" descr="Espace réservé vide pour ajouter une image. Cliquez sur l’espace réservé et sélectionnez l’image à ajouter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 rtlCol="0"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fr-FR" noProof="0" dirty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rtlCol="0"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fr-FR" noProof="0"/>
              <a:t>Modifiez les styles du texte du masque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5" name="Espace réservé de la date 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B8044B4-8DC2-481B-A751-5605C20AC4B9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4C99D79-8A4B-4031-B1E0-AF26F8EDF2BC}" type="slidenum">
              <a:rPr lang="fr-FR" noProof="0" smtClean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phique du bas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orme libre 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8" name="Rectangle 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fr-FR" noProof="0" dirty="0"/>
            </a:p>
          </p:txBody>
        </p:sp>
      </p:grpSp>
      <p:grpSp>
        <p:nvGrpSpPr>
          <p:cNvPr id="7" name="carré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ectangle à coins arrondis 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9" name="Rectangle à coins arrondis 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  <p:sp>
          <p:nvSpPr>
            <p:cNvPr id="10" name="Rectangle avec coins arrondis du même côté 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fr-FR" noProof="0" dirty="0"/>
            </a:p>
          </p:txBody>
        </p:sp>
      </p:grpSp>
      <p:sp>
        <p:nvSpPr>
          <p:cNvPr id="2" name="Espace réservé du titre 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fr-FR" noProof="0" dirty="0"/>
              <a:t>Cliquez pour modifier le style du titre du masque</a:t>
            </a:r>
          </a:p>
        </p:txBody>
      </p:sp>
      <p:sp>
        <p:nvSpPr>
          <p:cNvPr id="3" name="Espace réservé du texte 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5" name="Espace réservé du pied de page 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fr-FR" noProof="0" dirty="0"/>
              <a:t>Ajouter un pied de page</a:t>
            </a:r>
          </a:p>
        </p:txBody>
      </p:sp>
      <p:sp>
        <p:nvSpPr>
          <p:cNvPr id="4" name="Espace réservé de la date 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01DFB95D-D541-4088-8BCE-2FF8F06A12B2}" type="datetime1">
              <a:rPr lang="fr-FR" noProof="0" smtClean="0"/>
              <a:t>16/12/2023</a:t>
            </a:fld>
            <a:endParaRPr lang="fr-FR" noProof="0" dirty="0"/>
          </a:p>
        </p:txBody>
      </p:sp>
      <p:sp>
        <p:nvSpPr>
          <p:cNvPr id="6" name="Espace réservé du numéro de diapositive 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34C99D79-8A4B-4031-B1E0-AF26F8EDF2BC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20217" y="951746"/>
            <a:ext cx="16299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-20217" y="44996"/>
            <a:ext cx="4370894" cy="936104"/>
            <a:chOff x="-98276" y="9271"/>
            <a:chExt cx="4370894" cy="93610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10" name="Triangle isocèle 9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4" name="ZoneTexte 3"/>
          <p:cNvSpPr txBox="1"/>
          <p:nvPr/>
        </p:nvSpPr>
        <p:spPr>
          <a:xfrm>
            <a:off x="693813" y="1322660"/>
            <a:ext cx="10369151" cy="190821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/>
              <a:t> </a:t>
            </a:r>
          </a:p>
          <a:p>
            <a:r>
              <a:rPr lang="fr-FR" sz="5400" b="1" dirty="0">
                <a:solidFill>
                  <a:srgbClr val="002060"/>
                </a:solidFill>
              </a:rPr>
              <a:t>30</a:t>
            </a:r>
            <a:r>
              <a:rPr lang="fr-FR" sz="4000" b="1" dirty="0">
                <a:solidFill>
                  <a:srgbClr val="002060"/>
                </a:solidFill>
              </a:rPr>
              <a:t> décembre </a:t>
            </a:r>
            <a:r>
              <a:rPr lang="fr-FR" sz="5400" b="1" dirty="0">
                <a:solidFill>
                  <a:srgbClr val="002060"/>
                </a:solidFill>
              </a:rPr>
              <a:t>1923</a:t>
            </a:r>
            <a:r>
              <a:rPr lang="fr-FR" sz="3600" b="1" dirty="0">
                <a:solidFill>
                  <a:srgbClr val="002060"/>
                </a:solidFill>
              </a:rPr>
              <a:t>	</a:t>
            </a:r>
            <a:r>
              <a:rPr lang="fr-FR" b="1" dirty="0">
                <a:solidFill>
                  <a:srgbClr val="002060"/>
                </a:solidFill>
              </a:rPr>
              <a:t>		</a:t>
            </a:r>
          </a:p>
          <a:p>
            <a:r>
              <a:rPr lang="fr-FR" sz="4000" b="1" dirty="0">
                <a:solidFill>
                  <a:srgbClr val="002060"/>
                </a:solidFill>
              </a:rPr>
              <a:t>	Création du CERCLE DE L’UNION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713915" y="2807256"/>
            <a:ext cx="10393358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  <a:p>
            <a:endParaRPr lang="fr-FR" dirty="0"/>
          </a:p>
          <a:p>
            <a:r>
              <a:rPr lang="fr-FR" sz="5400" b="1" dirty="0">
                <a:solidFill>
                  <a:schemeClr val="accent4">
                    <a:lumMod val="75000"/>
                  </a:schemeClr>
                </a:solidFill>
              </a:rPr>
              <a:t>15</a:t>
            </a:r>
            <a:r>
              <a:rPr lang="fr-FR" sz="4000" b="1" dirty="0">
                <a:solidFill>
                  <a:schemeClr val="accent4">
                    <a:lumMod val="75000"/>
                  </a:schemeClr>
                </a:solidFill>
              </a:rPr>
              <a:t> décembre </a:t>
            </a:r>
            <a:r>
              <a:rPr lang="fr-FR" sz="5400" b="1" dirty="0">
                <a:solidFill>
                  <a:schemeClr val="accent4">
                    <a:lumMod val="75000"/>
                  </a:schemeClr>
                </a:solidFill>
              </a:rPr>
              <a:t>2023</a:t>
            </a:r>
          </a:p>
          <a:p>
            <a:r>
              <a:rPr lang="fr-FR" sz="4000" b="1" dirty="0">
                <a:solidFill>
                  <a:schemeClr val="accent4">
                    <a:lumMod val="75000"/>
                  </a:schemeClr>
                </a:solidFill>
              </a:rPr>
              <a:t>	Soirée du CENTIÈME ANNIVERSAIRE</a:t>
            </a:r>
          </a:p>
        </p:txBody>
      </p:sp>
      <p:pic>
        <p:nvPicPr>
          <p:cNvPr id="1026" name="Picture 2" descr="Birthday cake 100 years : 504 images, photos de stock, objets 3D et images  vectorielles | Shutterstock">
            <a:extLst>
              <a:ext uri="{FF2B5EF4-FFF2-40B4-BE49-F238E27FC236}">
                <a16:creationId xmlns="" xmlns:a16="http://schemas.microsoft.com/office/drawing/2014/main" id="{5556DBC9-4BE8-FDFF-7E61-98ABFB1147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t="14213" r="17240"/>
          <a:stretch/>
        </p:blipFill>
        <p:spPr bwMode="auto">
          <a:xfrm rot="604052">
            <a:off x="8939355" y="508987"/>
            <a:ext cx="2808312" cy="20323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159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446703" y="2636912"/>
            <a:ext cx="10203983" cy="4032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99289"/>
            <a:ext cx="2494012" cy="2038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10" name="Triangle isocèle 9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19" name="Image 18">
            <a:extLst>
              <a:ext uri="{FF2B5EF4-FFF2-40B4-BE49-F238E27FC236}">
                <a16:creationId xmlns="" xmlns:a16="http://schemas.microsoft.com/office/drawing/2014/main" id="{637C75E6-479E-B16E-9858-FA4346E6D4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36121">
            <a:off x="329983" y="2032175"/>
            <a:ext cx="3856627" cy="48308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="" xmlns:a16="http://schemas.microsoft.com/office/drawing/2014/main" id="{B775167D-FB22-06C8-5775-F7CE83E5C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5563" y="2852936"/>
            <a:ext cx="4825086" cy="3672407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="" xmlns:a16="http://schemas.microsoft.com/office/drawing/2014/main" id="{478364B1-41F4-01EB-9877-287F330026C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72660" y="2038796"/>
            <a:ext cx="2822596" cy="481920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4299522" y="1619499"/>
            <a:ext cx="480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</a:rPr>
              <a:t>Statuts constitutifs 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</a:rPr>
              <a:t> 2 juin 1860</a:t>
            </a:r>
          </a:p>
        </p:txBody>
      </p:sp>
      <p:sp>
        <p:nvSpPr>
          <p:cNvPr id="2" name="Titre 1">
            <a:extLst>
              <a:ext uri="{FF2B5EF4-FFF2-40B4-BE49-F238E27FC236}">
                <a16:creationId xmlns="" xmlns:a16="http://schemas.microsoft.com/office/drawing/2014/main" id="{0615645F-A235-2A85-7405-0D0675406DEE}"/>
              </a:ext>
            </a:extLst>
          </p:cNvPr>
          <p:cNvSpPr txBox="1">
            <a:spLocks/>
          </p:cNvSpPr>
          <p:nvPr/>
        </p:nvSpPr>
        <p:spPr>
          <a:xfrm>
            <a:off x="3358108" y="369684"/>
            <a:ext cx="10208315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6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Cercle du Commerce:</a:t>
            </a:r>
            <a:endParaRPr lang="fr-F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662777" y="2193740"/>
            <a:ext cx="9141619" cy="886344"/>
          </a:xfrm>
        </p:spPr>
        <p:txBody>
          <a:bodyPr rtlCol="0"/>
          <a:lstStyle/>
          <a:p>
            <a:pPr rtl="0"/>
            <a:r>
              <a:rPr lang="fr-FR" dirty="0">
                <a:solidFill>
                  <a:srgbClr val="002060"/>
                </a:solidFill>
              </a:rPr>
              <a:t>Sous-titre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743891" y="2816281"/>
            <a:ext cx="10203983" cy="40324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0"/>
            <a:ext cx="2494012" cy="203879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grpSp>
        <p:nvGrpSpPr>
          <p:cNvPr id="13" name="Groupe 12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10" name="Triangle isocèle 9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pic>
        <p:nvPicPr>
          <p:cNvPr id="8" name="Image 7">
            <a:extLst>
              <a:ext uri="{FF2B5EF4-FFF2-40B4-BE49-F238E27FC236}">
                <a16:creationId xmlns="" xmlns:a16="http://schemas.microsoft.com/office/drawing/2014/main" id="{B346E247-2304-C63D-CF31-CDCD2B52CC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3812" y="1802772"/>
            <a:ext cx="3970424" cy="504595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="" xmlns:a16="http://schemas.microsoft.com/office/drawing/2014/main" id="{01FD1C78-7E9F-EAAA-0449-775AF3DC358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3773" y="3231543"/>
            <a:ext cx="4233699" cy="3168352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="" xmlns:a16="http://schemas.microsoft.com/office/drawing/2014/main" id="{CE1C34A6-25B3-FE37-BE7E-09D655F2B0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57157" y="2154240"/>
            <a:ext cx="2601970" cy="4054500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="" xmlns:a16="http://schemas.microsoft.com/office/drawing/2014/main" id="{F853AE6B-B034-D9E3-8ED8-DDC29F7DC032}"/>
              </a:ext>
            </a:extLst>
          </p:cNvPr>
          <p:cNvSpPr txBox="1"/>
          <p:nvPr/>
        </p:nvSpPr>
        <p:spPr>
          <a:xfrm>
            <a:off x="4626182" y="1897318"/>
            <a:ext cx="48013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dirty="0">
                <a:solidFill>
                  <a:srgbClr val="0070C0"/>
                </a:solidFill>
              </a:rPr>
              <a:t>Statuts constitutifs </a:t>
            </a:r>
          </a:p>
          <a:p>
            <a:pPr algn="ctr"/>
            <a:r>
              <a:rPr lang="fr-FR" sz="3600" dirty="0">
                <a:solidFill>
                  <a:srgbClr val="0070C0"/>
                </a:solidFill>
              </a:rPr>
              <a:t> 2 novembre 1870</a:t>
            </a:r>
          </a:p>
        </p:txBody>
      </p:sp>
      <p:sp>
        <p:nvSpPr>
          <p:cNvPr id="7" name="Titre 1">
            <a:extLst>
              <a:ext uri="{FF2B5EF4-FFF2-40B4-BE49-F238E27FC236}">
                <a16:creationId xmlns="" xmlns:a16="http://schemas.microsoft.com/office/drawing/2014/main" id="{C3C98447-F25E-3386-5CA1-F5BA5EB662C3}"/>
              </a:ext>
            </a:extLst>
          </p:cNvPr>
          <p:cNvSpPr txBox="1">
            <a:spLocks/>
          </p:cNvSpPr>
          <p:nvPr/>
        </p:nvSpPr>
        <p:spPr>
          <a:xfrm>
            <a:off x="3934172" y="496512"/>
            <a:ext cx="7164169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6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Le Cercle de l’Industrie :</a:t>
            </a:r>
            <a:endParaRPr lang="fr-FR" sz="4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5273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053852" y="1196752"/>
            <a:ext cx="1152128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/>
              <a:t>L’ évolution des cercles préexistants</a:t>
            </a:r>
          </a:p>
          <a:p>
            <a:endParaRPr lang="fr-FR" dirty="0"/>
          </a:p>
          <a:p>
            <a:r>
              <a:rPr lang="fr-FR" sz="4400" dirty="0">
                <a:solidFill>
                  <a:srgbClr val="0070C0"/>
                </a:solidFill>
              </a:rPr>
              <a:t>1901</a:t>
            </a:r>
            <a:r>
              <a:rPr lang="fr-FR" sz="2800" dirty="0"/>
              <a:t> : existence de 2  Cercles:      le </a:t>
            </a:r>
            <a:r>
              <a:rPr lang="fr-FR" sz="2800" dirty="0">
                <a:solidFill>
                  <a:srgbClr val="0070C0"/>
                </a:solidFill>
              </a:rPr>
              <a:t>Cercle du Commerce</a:t>
            </a:r>
          </a:p>
          <a:p>
            <a:r>
              <a:rPr lang="fr-FR" sz="2800" dirty="0"/>
              <a:t>				    le </a:t>
            </a:r>
            <a:r>
              <a:rPr lang="fr-FR" sz="2800" dirty="0">
                <a:solidFill>
                  <a:srgbClr val="0070C0"/>
                </a:solidFill>
              </a:rPr>
              <a:t>Cercle de l’Industrie</a:t>
            </a:r>
          </a:p>
          <a:p>
            <a:endParaRPr lang="fr-FR" sz="2800" dirty="0"/>
          </a:p>
          <a:p>
            <a:r>
              <a:rPr lang="fr-FR" sz="4400" dirty="0">
                <a:solidFill>
                  <a:srgbClr val="0070C0"/>
                </a:solidFill>
              </a:rPr>
              <a:t>1906</a:t>
            </a:r>
            <a:r>
              <a:rPr lang="fr-FR" sz="2800" dirty="0"/>
              <a:t>: sont déposés les statuts </a:t>
            </a:r>
            <a:r>
              <a:rPr lang="fr-FR" sz="2800" dirty="0">
                <a:solidFill>
                  <a:srgbClr val="0070C0"/>
                </a:solidFill>
              </a:rPr>
              <a:t>du Grand Cercle</a:t>
            </a:r>
            <a:r>
              <a:rPr lang="fr-FR" sz="2800" dirty="0"/>
              <a:t>, siège 49 rue Nationale</a:t>
            </a:r>
          </a:p>
          <a:p>
            <a:endParaRPr lang="fr-FR" sz="2800" dirty="0"/>
          </a:p>
          <a:p>
            <a:r>
              <a:rPr lang="fr-FR" sz="4400" dirty="0">
                <a:solidFill>
                  <a:srgbClr val="0070C0"/>
                </a:solidFill>
              </a:rPr>
              <a:t>21 mai 1921</a:t>
            </a:r>
            <a:r>
              <a:rPr lang="fr-FR" sz="2800" dirty="0"/>
              <a:t>: modification statutaire: </a:t>
            </a:r>
            <a:r>
              <a:rPr lang="fr-FR" sz="2800" dirty="0">
                <a:solidFill>
                  <a:srgbClr val="0070C0"/>
                </a:solidFill>
              </a:rPr>
              <a:t>le Grand Cercle de Roanne</a:t>
            </a:r>
          </a:p>
        </p:txBody>
      </p:sp>
      <p:sp>
        <p:nvSpPr>
          <p:cNvPr id="6" name="Étoile : 5 branches 5">
            <a:extLst>
              <a:ext uri="{FF2B5EF4-FFF2-40B4-BE49-F238E27FC236}">
                <a16:creationId xmlns="" xmlns:a16="http://schemas.microsoft.com/office/drawing/2014/main" id="{77F1123F-E67B-911B-7530-EF8E90FF8B30}"/>
              </a:ext>
            </a:extLst>
          </p:cNvPr>
          <p:cNvSpPr/>
          <p:nvPr/>
        </p:nvSpPr>
        <p:spPr>
          <a:xfrm>
            <a:off x="6022404" y="2636912"/>
            <a:ext cx="144016" cy="144016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Étoile : 5 branches 6">
            <a:extLst>
              <a:ext uri="{FF2B5EF4-FFF2-40B4-BE49-F238E27FC236}">
                <a16:creationId xmlns="" xmlns:a16="http://schemas.microsoft.com/office/drawing/2014/main" id="{AB9CE925-3CAC-3FD3-082A-36DCC726ADFE}"/>
              </a:ext>
            </a:extLst>
          </p:cNvPr>
          <p:cNvSpPr/>
          <p:nvPr/>
        </p:nvSpPr>
        <p:spPr>
          <a:xfrm>
            <a:off x="6026734" y="3140968"/>
            <a:ext cx="144016" cy="144016"/>
          </a:xfrm>
          <a:prstGeom prst="star5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7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95875" y="2348880"/>
            <a:ext cx="1274541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22 décembre </a:t>
            </a:r>
            <a:r>
              <a:rPr lang="fr-FR" sz="3200" dirty="0" smtClean="0">
                <a:solidFill>
                  <a:srgbClr val="0070C0"/>
                </a:solidFill>
              </a:rPr>
              <a:t>1923</a:t>
            </a:r>
            <a:r>
              <a:rPr lang="fr-FR" sz="3200" dirty="0">
                <a:solidFill>
                  <a:srgbClr val="0070C0"/>
                </a:solidFill>
              </a:rPr>
              <a:t>: </a:t>
            </a:r>
            <a:r>
              <a:rPr lang="fr-FR" sz="3200" dirty="0"/>
              <a:t>	Décision de fusionner les 2 Cercles</a:t>
            </a:r>
          </a:p>
          <a:p>
            <a:endParaRPr lang="fr-FR" sz="2000" dirty="0"/>
          </a:p>
          <a:p>
            <a:r>
              <a:rPr lang="fr-FR" sz="3200" dirty="0">
                <a:solidFill>
                  <a:srgbClr val="0070C0"/>
                </a:solidFill>
              </a:rPr>
              <a:t>30 décembre </a:t>
            </a:r>
            <a:r>
              <a:rPr lang="fr-FR" sz="3200" dirty="0" smtClean="0">
                <a:solidFill>
                  <a:srgbClr val="0070C0"/>
                </a:solidFill>
              </a:rPr>
              <a:t>19</a:t>
            </a:r>
            <a:r>
              <a:rPr lang="fr-FR" sz="3200" dirty="0" smtClean="0">
                <a:solidFill>
                  <a:srgbClr val="0070C0"/>
                </a:solidFill>
              </a:rPr>
              <a:t>23</a:t>
            </a:r>
            <a:r>
              <a:rPr lang="fr-FR" sz="3200" dirty="0">
                <a:solidFill>
                  <a:srgbClr val="0070C0"/>
                </a:solidFill>
              </a:rPr>
              <a:t>: </a:t>
            </a:r>
            <a:r>
              <a:rPr lang="fr-FR" sz="3200" dirty="0"/>
              <a:t>	Assemblée générale constitutive</a:t>
            </a:r>
          </a:p>
          <a:p>
            <a:r>
              <a:rPr lang="fr-FR" sz="3200" dirty="0"/>
              <a:t>        	Fusion des 2 Cercles sous le nom </a:t>
            </a:r>
            <a:r>
              <a:rPr lang="fr-FR" sz="3200" dirty="0">
                <a:solidFill>
                  <a:srgbClr val="0070C0"/>
                </a:solidFill>
              </a:rPr>
              <a:t>CERCLE DE L’UNION</a:t>
            </a:r>
          </a:p>
          <a:p>
            <a:r>
              <a:rPr lang="fr-FR" sz="3200" dirty="0"/>
              <a:t>        	Dissolution des 2 Cercles existants</a:t>
            </a:r>
          </a:p>
          <a:p>
            <a:r>
              <a:rPr lang="fr-FR" sz="3200" dirty="0"/>
              <a:t>	Président :         Monsieur BONNAUD</a:t>
            </a:r>
          </a:p>
          <a:p>
            <a:r>
              <a:rPr lang="fr-FR" sz="3200" dirty="0"/>
              <a:t>	Décision de nommer Monsieur Martel, architecte afin de </a:t>
            </a:r>
          </a:p>
          <a:p>
            <a:r>
              <a:rPr lang="fr-FR" sz="3200" dirty="0"/>
              <a:t>            prévoir les réparations nécessaires</a:t>
            </a:r>
          </a:p>
          <a:p>
            <a:r>
              <a:rPr lang="fr-FR" sz="3200" dirty="0"/>
              <a:t> </a:t>
            </a:r>
          </a:p>
          <a:p>
            <a:r>
              <a:rPr lang="fr-FR" sz="3200" dirty="0"/>
              <a:t>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254012E2-6A05-A0BF-2837-E73CA1A90B44}"/>
              </a:ext>
            </a:extLst>
          </p:cNvPr>
          <p:cNvSpPr txBox="1"/>
          <p:nvPr/>
        </p:nvSpPr>
        <p:spPr>
          <a:xfrm>
            <a:off x="621804" y="1334415"/>
            <a:ext cx="1094521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4400" i="1" dirty="0"/>
              <a:t>   </a:t>
            </a:r>
            <a:r>
              <a:rPr lang="fr-FR" sz="4400" b="1" i="1" dirty="0">
                <a:solidFill>
                  <a:srgbClr val="0070C0"/>
                </a:solidFill>
              </a:rPr>
              <a:t>1923</a:t>
            </a:r>
            <a:r>
              <a:rPr lang="fr-FR" sz="4400" dirty="0"/>
              <a:t> :    L’association Cercle de l’Union   </a:t>
            </a:r>
          </a:p>
        </p:txBody>
      </p:sp>
    </p:spTree>
    <p:extLst>
      <p:ext uri="{BB962C8B-B14F-4D97-AF65-F5344CB8AC3E}">
        <p14:creationId xmlns:p14="http://schemas.microsoft.com/office/powerpoint/2010/main" val="175691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803289" y="1777895"/>
            <a:ext cx="10352330" cy="4032448"/>
          </a:xfrm>
        </p:spPr>
        <p:txBody>
          <a:bodyPr rtlCol="0">
            <a:noAutofit/>
          </a:bodyPr>
          <a:lstStyle/>
          <a:p>
            <a:pPr marL="571500" indent="-5715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</a:rPr>
              <a:t>1941 </a:t>
            </a:r>
            <a:r>
              <a:rPr lang="fr-FR" dirty="0"/>
              <a:t>  </a:t>
            </a:r>
            <a:r>
              <a:rPr lang="fr-FR" dirty="0">
                <a:solidFill>
                  <a:schemeClr val="tx1"/>
                </a:solidFill>
              </a:rPr>
              <a:t>:  La Société Régionale Immobilière Roannaise signe un  	bail pour 9 ans avec le Cercle </a:t>
            </a:r>
          </a:p>
          <a:p>
            <a:pPr marL="571500" indent="-5715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</a:rPr>
              <a:t>1953 </a:t>
            </a:r>
            <a:r>
              <a:rPr lang="fr-FR" dirty="0">
                <a:solidFill>
                  <a:srgbClr val="0070C0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la Banque Régionale du Centre - propriétaire du local du 	Cercle de l’Union - engage de  gros travaux</a:t>
            </a:r>
          </a:p>
          <a:p>
            <a:pPr marL="630238" indent="-630238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</a:rPr>
              <a:t>1977</a:t>
            </a:r>
            <a:r>
              <a:rPr lang="fr-FR" dirty="0">
                <a:solidFill>
                  <a:schemeClr val="tx1"/>
                </a:solidFill>
              </a:rPr>
              <a:t>:  la BNP renouvelle le bail pour 9 ans avec le Cercle</a:t>
            </a:r>
          </a:p>
          <a:p>
            <a:pPr marL="630238" indent="-630238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</a:rPr>
              <a:t>1986</a:t>
            </a:r>
            <a:r>
              <a:rPr lang="fr-FR" dirty="0">
                <a:solidFill>
                  <a:srgbClr val="0070C0"/>
                </a:solidFill>
              </a:rPr>
              <a:t>: </a:t>
            </a:r>
            <a:r>
              <a:rPr lang="fr-FR" dirty="0">
                <a:solidFill>
                  <a:schemeClr val="tx1"/>
                </a:solidFill>
              </a:rPr>
              <a:t>la BNP met en vente ses locaux</a:t>
            </a:r>
          </a:p>
          <a:p>
            <a:pPr marL="685800" indent="-685800" rtl="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sz="3200" dirty="0">
                <a:solidFill>
                  <a:srgbClr val="0070C0"/>
                </a:solidFill>
              </a:rPr>
              <a:t>1989</a:t>
            </a:r>
            <a:r>
              <a:rPr lang="fr-FR" dirty="0">
                <a:solidFill>
                  <a:srgbClr val="0070C0"/>
                </a:solidFill>
              </a:rPr>
              <a:t> : </a:t>
            </a:r>
            <a:r>
              <a:rPr lang="fr-FR" dirty="0">
                <a:solidFill>
                  <a:schemeClr val="tx1"/>
                </a:solidFill>
              </a:rPr>
              <a:t>cession au profit des 3 associations occupantes </a:t>
            </a:r>
          </a:p>
          <a:p>
            <a:pPr lvl="3">
              <a:buClr>
                <a:srgbClr val="0070C0"/>
              </a:buClr>
            </a:pPr>
            <a:r>
              <a:rPr lang="fr-FR" sz="2800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>+</a:t>
            </a:r>
            <a:r>
              <a:rPr lang="fr-FR" sz="2800" b="1" dirty="0">
                <a:solidFill>
                  <a:schemeClr val="tx1"/>
                </a:solidFill>
              </a:rPr>
              <a:t> </a:t>
            </a:r>
            <a:r>
              <a:rPr lang="fr-FR" sz="2800" b="1" dirty="0">
                <a:solidFill>
                  <a:srgbClr val="0070C0"/>
                </a:solidFill>
              </a:rPr>
              <a:t>Cercle de l’Union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6" name="Triangle isocèle 5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068960"/>
            <a:ext cx="1716878" cy="8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8" name="Titre 1">
            <a:extLst>
              <a:ext uri="{FF2B5EF4-FFF2-40B4-BE49-F238E27FC236}">
                <a16:creationId xmlns="" xmlns:a16="http://schemas.microsoft.com/office/drawing/2014/main" id="{F7619E55-9754-E8CB-2667-4E2D5EAE4910}"/>
              </a:ext>
            </a:extLst>
          </p:cNvPr>
          <p:cNvSpPr txBox="1">
            <a:spLocks/>
          </p:cNvSpPr>
          <p:nvPr/>
        </p:nvSpPr>
        <p:spPr>
          <a:xfrm>
            <a:off x="1485900" y="477322"/>
            <a:ext cx="10208315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6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L’immeuble du Cercle : </a:t>
            </a:r>
            <a:r>
              <a:rPr lang="fr-FR" sz="4400" dirty="0">
                <a:solidFill>
                  <a:srgbClr val="0070C0"/>
                </a:solidFill>
              </a:rPr>
              <a:t>les dates clés</a:t>
            </a:r>
          </a:p>
        </p:txBody>
      </p:sp>
    </p:spTree>
    <p:extLst>
      <p:ext uri="{BB962C8B-B14F-4D97-AF65-F5344CB8AC3E}">
        <p14:creationId xmlns:p14="http://schemas.microsoft.com/office/powerpoint/2010/main" val="2117815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e 3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6" name="Triangle isocèle 5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068960"/>
            <a:ext cx="1197868" cy="8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Image 8">
            <a:extLst>
              <a:ext uri="{FF2B5EF4-FFF2-40B4-BE49-F238E27FC236}">
                <a16:creationId xmlns="" xmlns:a16="http://schemas.microsoft.com/office/drawing/2014/main" id="{0A9EB3D0-2659-61DA-253D-CE9DBA05F21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31370"/>
          <a:stretch/>
        </p:blipFill>
        <p:spPr>
          <a:xfrm rot="359622">
            <a:off x="8441936" y="340869"/>
            <a:ext cx="3497183" cy="1249118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F5B891E8-9B32-EE74-8401-780D25449746}"/>
              </a:ext>
            </a:extLst>
          </p:cNvPr>
          <p:cNvSpPr txBox="1"/>
          <p:nvPr/>
        </p:nvSpPr>
        <p:spPr>
          <a:xfrm>
            <a:off x="909836" y="2888124"/>
            <a:ext cx="792088" cy="12241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13" name="Titre 1">
            <a:extLst>
              <a:ext uri="{FF2B5EF4-FFF2-40B4-BE49-F238E27FC236}">
                <a16:creationId xmlns="" xmlns:a16="http://schemas.microsoft.com/office/drawing/2014/main" id="{6B473D01-F3D2-ACD7-D520-02978EEA0C64}"/>
              </a:ext>
            </a:extLst>
          </p:cNvPr>
          <p:cNvSpPr txBox="1">
            <a:spLocks/>
          </p:cNvSpPr>
          <p:nvPr/>
        </p:nvSpPr>
        <p:spPr>
          <a:xfrm>
            <a:off x="1413892" y="962774"/>
            <a:ext cx="10208315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Autofit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6000" b="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4400" dirty="0"/>
              <a:t>L’immeuble du Cercle en </a:t>
            </a:r>
            <a:r>
              <a:rPr lang="fr-FR" sz="4400" dirty="0">
                <a:solidFill>
                  <a:srgbClr val="0070C0"/>
                </a:solidFill>
              </a:rPr>
              <a:t>2023</a:t>
            </a:r>
          </a:p>
        </p:txBody>
      </p:sp>
      <p:sp>
        <p:nvSpPr>
          <p:cNvPr id="16" name="Espace réservé du texte 2">
            <a:extLst>
              <a:ext uri="{FF2B5EF4-FFF2-40B4-BE49-F238E27FC236}">
                <a16:creationId xmlns="" xmlns:a16="http://schemas.microsoft.com/office/drawing/2014/main" id="{CD39457D-C115-F3AA-2ACD-DDAC64B8425F}"/>
              </a:ext>
            </a:extLst>
          </p:cNvPr>
          <p:cNvSpPr txBox="1">
            <a:spLocks/>
          </p:cNvSpPr>
          <p:nvPr/>
        </p:nvSpPr>
        <p:spPr>
          <a:xfrm>
            <a:off x="990255" y="2707619"/>
            <a:ext cx="10208314" cy="4141110"/>
          </a:xfrm>
          <a:prstGeom prst="rect">
            <a:avLst/>
          </a:prstGeom>
        </p:spPr>
        <p:txBody>
          <a:bodyPr vert="horz" lIns="121899" tIns="60949" rIns="121899" bIns="60949" rtlCol="0" anchor="t">
            <a:normAutofit fontScale="25000" lnSpcReduction="20000"/>
          </a:bodyPr>
          <a:lstStyle>
            <a:lvl1pPr marL="0" indent="0" algn="l" defTabSz="1218987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800" kern="120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09493" indent="0" algn="l" defTabSz="1218987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21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>
                  <a:lumMod val="75000"/>
                </a:schemeClr>
              </a:buClr>
              <a:buFont typeface="Arial" pitchFamily="34" charset="0"/>
              <a:buNone/>
              <a:defRPr sz="1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l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Arial" pitchFamily="34" charset="0"/>
              <a:buNone/>
              <a:defRPr sz="19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11200" b="1" dirty="0">
                <a:solidFill>
                  <a:srgbClr val="0070C0"/>
                </a:solidFill>
              </a:rPr>
              <a:t>Le Progrès quitte ses locaux historiques pour écrire l’avenir</a:t>
            </a:r>
            <a:endParaRPr lang="fr-FR" sz="11200" dirty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fr-FR" sz="7200" dirty="0">
                <a:solidFill>
                  <a:schemeClr val="tx1"/>
                </a:solidFill>
              </a:rPr>
              <a:t>« « </a:t>
            </a:r>
            <a:r>
              <a:rPr lang="fr-FR" sz="7200" i="1" dirty="0">
                <a:solidFill>
                  <a:schemeClr val="tx1"/>
                </a:solidFill>
              </a:rPr>
              <a:t>Jamais deux sans trois </a:t>
            </a:r>
            <a:r>
              <a:rPr lang="fr-FR" sz="7200" dirty="0">
                <a:solidFill>
                  <a:schemeClr val="tx1"/>
                </a:solidFill>
              </a:rPr>
              <a:t>», dit la formule. Pour la troisième fois de son histoire, votre quotidien va déménager et quitter </a:t>
            </a:r>
            <a:r>
              <a:rPr lang="fr-FR" sz="7200" b="1" dirty="0">
                <a:solidFill>
                  <a:srgbClr val="0070C0"/>
                </a:solidFill>
              </a:rPr>
              <a:t>ses locaux historiques du 49 rue Jean-Jaurès, intégrés le 13 mai 1954</a:t>
            </a:r>
            <a:r>
              <a:rPr lang="fr-FR" sz="7200" dirty="0">
                <a:solidFill>
                  <a:schemeClr val="tx1"/>
                </a:solidFill>
              </a:rPr>
              <a:t>, pour s’installer dans une nouvelle agence, située au 3 rue </a:t>
            </a:r>
            <a:r>
              <a:rPr lang="fr-FR" sz="7200" dirty="0" err="1">
                <a:solidFill>
                  <a:schemeClr val="tx1"/>
                </a:solidFill>
              </a:rPr>
              <a:t>Brison</a:t>
            </a:r>
            <a:r>
              <a:rPr lang="fr-FR" sz="7200" dirty="0">
                <a:solidFill>
                  <a:schemeClr val="tx1"/>
                </a:solidFill>
              </a:rPr>
              <a:t>. Ces anciens locaux sont dans l’attente de leur futur, alors que, pour </a:t>
            </a:r>
            <a:r>
              <a:rPr lang="fr-FR" sz="7200" i="1" dirty="0">
                <a:solidFill>
                  <a:schemeClr val="tx1"/>
                </a:solidFill>
              </a:rPr>
              <a:t>Le Progrès, </a:t>
            </a:r>
            <a:r>
              <a:rPr lang="fr-FR" sz="7200" dirty="0">
                <a:solidFill>
                  <a:schemeClr val="tx1"/>
                </a:solidFill>
              </a:rPr>
              <a:t>l’avenir va s’écrire dans une agence entièrement rénovée.</a:t>
            </a:r>
          </a:p>
          <a:p>
            <a:pPr>
              <a:lnSpc>
                <a:spcPct val="120000"/>
              </a:lnSpc>
            </a:pPr>
            <a:r>
              <a:rPr lang="fr-FR" sz="7200" dirty="0">
                <a:solidFill>
                  <a:schemeClr val="tx1"/>
                </a:solidFill>
              </a:rPr>
              <a:t>Si quelques centaines de mètres seulement séparent les deux agences, la fermeture de la première marque un tournant dans l’histoire du titre et même de la ville, tant cet emplacement situé à deux pas de la place de l’Hôtel-de-Ville et de la mairie restera gravé dans la mémoire collective. </a:t>
            </a:r>
            <a:r>
              <a:rPr lang="fr-FR" sz="7200" b="1" dirty="0">
                <a:solidFill>
                  <a:srgbClr val="0070C0"/>
                </a:solidFill>
              </a:rPr>
              <a:t>Les enseignes « Le Progrès » visibles de loin sont pour beaucoup comme un repère, presque un phare, et leur emplacement en tête de corniche, </a:t>
            </a:r>
            <a:r>
              <a:rPr lang="fr-FR" sz="7200" b="1" u="sng" dirty="0">
                <a:solidFill>
                  <a:srgbClr val="002060"/>
                </a:solidFill>
              </a:rPr>
              <a:t>sous le balcon du Cercle de l’Union</a:t>
            </a:r>
            <a:r>
              <a:rPr lang="fr-FR" sz="7200" b="1" dirty="0">
                <a:solidFill>
                  <a:srgbClr val="002060"/>
                </a:solidFill>
              </a:rPr>
              <a:t>, </a:t>
            </a:r>
            <a:r>
              <a:rPr lang="fr-FR" sz="7200" b="1" dirty="0">
                <a:solidFill>
                  <a:srgbClr val="0070C0"/>
                </a:solidFill>
              </a:rPr>
              <a:t>a même pu faire croire à certains que notre journal possédait tout l’immeuble. </a:t>
            </a:r>
            <a:r>
              <a:rPr lang="fr-FR" sz="7200" b="1" u="sng" dirty="0">
                <a:solidFill>
                  <a:srgbClr val="002060"/>
                </a:solidFill>
              </a:rPr>
              <a:t>Il n’en a jamais rien été</a:t>
            </a:r>
            <a:r>
              <a:rPr lang="fr-FR" sz="7200" b="1" dirty="0">
                <a:solidFill>
                  <a:srgbClr val="002060"/>
                </a:solidFill>
              </a:rPr>
              <a:t>. »</a:t>
            </a:r>
          </a:p>
          <a:p>
            <a:endParaRPr lang="fr-FR" sz="6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2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69602" y="1034505"/>
            <a:ext cx="10945216" cy="156966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4800" dirty="0">
                <a:solidFill>
                  <a:srgbClr val="002060"/>
                </a:solidFill>
              </a:rPr>
              <a:t>3/ </a:t>
            </a:r>
            <a:r>
              <a:rPr lang="fr-FR" sz="4800" i="1" dirty="0">
                <a:solidFill>
                  <a:srgbClr val="002060"/>
                </a:solidFill>
              </a:rPr>
              <a:t>Le Cercle de l’Union </a:t>
            </a:r>
            <a:r>
              <a:rPr lang="fr-FR" sz="4800" dirty="0">
                <a:solidFill>
                  <a:srgbClr val="002060"/>
                </a:solidFill>
              </a:rPr>
              <a:t>: </a:t>
            </a:r>
          </a:p>
          <a:p>
            <a:pPr algn="ctr"/>
            <a:r>
              <a:rPr lang="fr-FR" sz="4800" dirty="0">
                <a:solidFill>
                  <a:srgbClr val="002060"/>
                </a:solidFill>
              </a:rPr>
              <a:t>     </a:t>
            </a:r>
            <a:r>
              <a:rPr lang="fr-FR" sz="3600" dirty="0">
                <a:solidFill>
                  <a:srgbClr val="002060"/>
                </a:solidFill>
              </a:rPr>
              <a:t>La vie de l’association</a:t>
            </a:r>
            <a:endParaRPr lang="fr-FR" sz="3200" dirty="0">
              <a:solidFill>
                <a:srgbClr val="002060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F84CE320-246D-62BA-EADC-FDF9E06BD724}"/>
              </a:ext>
            </a:extLst>
          </p:cNvPr>
          <p:cNvSpPr txBox="1"/>
          <p:nvPr/>
        </p:nvSpPr>
        <p:spPr>
          <a:xfrm>
            <a:off x="802716" y="3284984"/>
            <a:ext cx="11278989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dirty="0">
                <a:solidFill>
                  <a:srgbClr val="0070C0"/>
                </a:solidFill>
              </a:rPr>
              <a:t>1948 : </a:t>
            </a:r>
            <a:r>
              <a:rPr lang="fr-FR" dirty="0"/>
              <a:t>Le</a:t>
            </a:r>
            <a:r>
              <a:rPr lang="fr-FR" sz="2400" dirty="0"/>
              <a:t> Rotary club de Roanne s’installe au Cercle de l’Union</a:t>
            </a:r>
          </a:p>
          <a:p>
            <a:endParaRPr lang="fr-FR" sz="2400" dirty="0"/>
          </a:p>
          <a:p>
            <a:r>
              <a:rPr lang="fr-FR" sz="3200" dirty="0">
                <a:solidFill>
                  <a:srgbClr val="0070C0"/>
                </a:solidFill>
              </a:rPr>
              <a:t>1955 : </a:t>
            </a:r>
            <a:r>
              <a:rPr lang="fr-FR" sz="2400" dirty="0"/>
              <a:t>Le Bridge club constitué le 9 mars 1945 installe son siège au Cercle de l’Union</a:t>
            </a:r>
          </a:p>
          <a:p>
            <a:endParaRPr lang="fr-FR" dirty="0"/>
          </a:p>
          <a:p>
            <a:r>
              <a:rPr lang="fr-FR" sz="3200" dirty="0" smtClean="0">
                <a:solidFill>
                  <a:srgbClr val="0070C0"/>
                </a:solidFill>
              </a:rPr>
              <a:t>1967:  </a:t>
            </a:r>
            <a:r>
              <a:rPr lang="fr-FR" sz="2400" dirty="0"/>
              <a:t>Création du club Rotary Roanne Est, depuis 2016 Roanne HORIZON,  qui se domicilie au Cercle de l’Union</a:t>
            </a:r>
          </a:p>
          <a:p>
            <a:endParaRPr lang="fr-FR" sz="2400" dirty="0"/>
          </a:p>
          <a:p>
            <a:r>
              <a:rPr lang="fr-FR" sz="3200" dirty="0">
                <a:solidFill>
                  <a:srgbClr val="0070C0"/>
                </a:solidFill>
              </a:rPr>
              <a:t>2014 : </a:t>
            </a:r>
            <a:r>
              <a:rPr lang="fr-FR" dirty="0"/>
              <a:t>Le Bridge club  démissionne de l’association Cercle de l’Union</a:t>
            </a:r>
          </a:p>
          <a:p>
            <a:endParaRPr lang="fr-FR" dirty="0"/>
          </a:p>
          <a:p>
            <a:endParaRPr lang="fr-FR" sz="2400" dirty="0"/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C6E34F40-7714-EEE5-BDD6-578BEB860EF6}"/>
              </a:ext>
            </a:extLst>
          </p:cNvPr>
          <p:cNvSpPr txBox="1"/>
          <p:nvPr/>
        </p:nvSpPr>
        <p:spPr>
          <a:xfrm>
            <a:off x="969602" y="2693296"/>
            <a:ext cx="2541874" cy="5927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Ses membres </a:t>
            </a:r>
          </a:p>
        </p:txBody>
      </p:sp>
    </p:spTree>
    <p:extLst>
      <p:ext uri="{BB962C8B-B14F-4D97-AF65-F5344CB8AC3E}">
        <p14:creationId xmlns:p14="http://schemas.microsoft.com/office/powerpoint/2010/main" val="361511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802716" y="2168208"/>
            <a:ext cx="10945216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>
                <a:solidFill>
                  <a:srgbClr val="0070C0"/>
                </a:solidFill>
              </a:rPr>
              <a:t>29 mars 1958</a:t>
            </a:r>
            <a:r>
              <a:rPr lang="fr-FR" dirty="0"/>
              <a:t>: Première modification des statuts</a:t>
            </a:r>
          </a:p>
          <a:p>
            <a:endParaRPr lang="fr-FR" sz="1400" dirty="0"/>
          </a:p>
          <a:p>
            <a:r>
              <a:rPr lang="fr-FR" b="1" i="1" dirty="0">
                <a:solidFill>
                  <a:srgbClr val="0070C0"/>
                </a:solidFill>
              </a:rPr>
              <a:t>31 janvier 1978 </a:t>
            </a:r>
            <a:r>
              <a:rPr lang="fr-FR" dirty="0"/>
              <a:t>: Deuxième modification des statuts</a:t>
            </a:r>
          </a:p>
          <a:p>
            <a:endParaRPr lang="fr-FR" b="1" i="1" dirty="0">
              <a:solidFill>
                <a:srgbClr val="0070C0"/>
              </a:solidFill>
            </a:endParaRPr>
          </a:p>
          <a:p>
            <a:r>
              <a:rPr lang="fr-FR" b="1" i="1" dirty="0">
                <a:solidFill>
                  <a:srgbClr val="0070C0"/>
                </a:solidFill>
              </a:rPr>
              <a:t>31 janvier 2000 </a:t>
            </a:r>
            <a:r>
              <a:rPr lang="fr-FR" dirty="0"/>
              <a:t>: Troisième modification des statuts</a:t>
            </a:r>
          </a:p>
          <a:p>
            <a:endParaRPr lang="fr-FR" b="1" i="1" dirty="0">
              <a:solidFill>
                <a:srgbClr val="0070C0"/>
              </a:solidFill>
            </a:endParaRPr>
          </a:p>
          <a:p>
            <a:r>
              <a:rPr lang="fr-FR" b="1" i="1" dirty="0">
                <a:solidFill>
                  <a:srgbClr val="0070C0"/>
                </a:solidFill>
              </a:rPr>
              <a:t>2 février 2015:  </a:t>
            </a:r>
            <a:r>
              <a:rPr lang="fr-FR" dirty="0"/>
              <a:t>Suite à la démission du Bridge avec effet au 31 décembre 2014, 	          - Refonte complète des statuts et adoption d’un règlement intérieur</a:t>
            </a:r>
          </a:p>
          <a:p>
            <a:r>
              <a:rPr lang="fr-FR" dirty="0"/>
              <a:t>	          - Les associations adhérentes sont membres consultatifs</a:t>
            </a:r>
          </a:p>
          <a:p>
            <a:r>
              <a:rPr lang="fr-FR" dirty="0"/>
              <a:t>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FA4525E-34DA-A838-D76D-D4B91BBD50E0}"/>
              </a:ext>
            </a:extLst>
          </p:cNvPr>
          <p:cNvSpPr txBox="1"/>
          <p:nvPr/>
        </p:nvSpPr>
        <p:spPr>
          <a:xfrm>
            <a:off x="1053852" y="1264404"/>
            <a:ext cx="6229437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Ses évolutions statutaires</a:t>
            </a:r>
          </a:p>
        </p:txBody>
      </p:sp>
    </p:spTree>
    <p:extLst>
      <p:ext uri="{BB962C8B-B14F-4D97-AF65-F5344CB8AC3E}">
        <p14:creationId xmlns:p14="http://schemas.microsoft.com/office/powerpoint/2010/main" val="3804857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802716" y="2168208"/>
            <a:ext cx="1094521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/>
              <a:t>Mise à disposition de ses membres d’un lieu et d’un cadre de réunions , lesquelles ne pourront pas être de nature politique, syndical ou cultuel;</a:t>
            </a:r>
          </a:p>
          <a:p>
            <a:endParaRPr lang="fr-FR" sz="2800" dirty="0"/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fr-FR" sz="2800" dirty="0"/>
              <a:t>Offrir à ses membres des prestations de bar et de restauration préparées par le gérant, réalisées en son nom, pour son propre compte et sous son entière responsabilité;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2FA4525E-34DA-A838-D76D-D4B91BBD50E0}"/>
              </a:ext>
            </a:extLst>
          </p:cNvPr>
          <p:cNvSpPr txBox="1"/>
          <p:nvPr/>
        </p:nvSpPr>
        <p:spPr>
          <a:xfrm>
            <a:off x="1053852" y="1264404"/>
            <a:ext cx="6229437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Son objet statutaire actuel</a:t>
            </a:r>
          </a:p>
        </p:txBody>
      </p:sp>
    </p:spTree>
    <p:extLst>
      <p:ext uri="{BB962C8B-B14F-4D97-AF65-F5344CB8AC3E}">
        <p14:creationId xmlns:p14="http://schemas.microsoft.com/office/powerpoint/2010/main" val="349454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78450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033529" y="1700808"/>
            <a:ext cx="113052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  </a:t>
            </a:r>
          </a:p>
          <a:p>
            <a:r>
              <a:rPr lang="fr-FR" b="1" dirty="0">
                <a:solidFill>
                  <a:srgbClr val="0070C0"/>
                </a:solidFill>
              </a:rPr>
              <a:t>1977:  </a:t>
            </a:r>
            <a:r>
              <a:rPr lang="fr-FR" dirty="0"/>
              <a:t>la BNP renouvelle le bail pour 9 ans</a:t>
            </a:r>
          </a:p>
          <a:p>
            <a:r>
              <a:rPr lang="fr-FR" dirty="0">
                <a:solidFill>
                  <a:srgbClr val="0070C0"/>
                </a:solidFill>
              </a:rPr>
              <a:t>	</a:t>
            </a:r>
            <a:r>
              <a:rPr lang="fr-FR" b="1" dirty="0">
                <a:solidFill>
                  <a:srgbClr val="0070C0"/>
                </a:solidFill>
              </a:rPr>
              <a:t>1986:  </a:t>
            </a:r>
            <a:r>
              <a:rPr lang="fr-FR" dirty="0"/>
              <a:t>la BNP met en vente les locaux</a:t>
            </a:r>
          </a:p>
          <a:p>
            <a:r>
              <a:rPr lang="fr-FR" dirty="0">
                <a:solidFill>
                  <a:srgbClr val="0070C0"/>
                </a:solidFill>
              </a:rPr>
              <a:t>		</a:t>
            </a:r>
            <a:r>
              <a:rPr lang="fr-FR" b="1" dirty="0">
                <a:solidFill>
                  <a:srgbClr val="0070C0"/>
                </a:solidFill>
              </a:rPr>
              <a:t>12 janvier 1987</a:t>
            </a:r>
            <a:r>
              <a:rPr lang="fr-FR" dirty="0"/>
              <a:t>:  la décision d’achat est prise par le Cercle</a:t>
            </a:r>
          </a:p>
          <a:p>
            <a:endParaRPr lang="fr-FR" sz="1400" dirty="0"/>
          </a:p>
          <a:p>
            <a:r>
              <a:rPr lang="fr-FR" b="1" dirty="0">
                <a:solidFill>
                  <a:srgbClr val="0070C0"/>
                </a:solidFill>
              </a:rPr>
              <a:t>1989</a:t>
            </a:r>
            <a:r>
              <a:rPr lang="fr-FR" b="1" dirty="0"/>
              <a:t>:  </a:t>
            </a:r>
            <a:r>
              <a:rPr lang="fr-FR" dirty="0"/>
              <a:t>l’acte d’achat des locaux est signé</a:t>
            </a:r>
          </a:p>
          <a:p>
            <a:r>
              <a:rPr lang="fr-FR" dirty="0"/>
              <a:t>	le 1</a:t>
            </a:r>
            <a:r>
              <a:rPr lang="fr-FR" baseline="30000" dirty="0"/>
              <a:t>er</a:t>
            </a:r>
            <a:r>
              <a:rPr lang="fr-FR" dirty="0"/>
              <a:t> étage : 425 m² + 3 caves          =&gt; </a:t>
            </a:r>
            <a:r>
              <a:rPr lang="fr-FR" dirty="0">
                <a:solidFill>
                  <a:srgbClr val="0070C0"/>
                </a:solidFill>
              </a:rPr>
              <a:t>600 000 Fr</a:t>
            </a:r>
          </a:p>
          <a:p>
            <a:r>
              <a:rPr lang="fr-FR" dirty="0"/>
              <a:t>	l’appartement du 3</a:t>
            </a:r>
            <a:r>
              <a:rPr lang="fr-FR" baseline="30000" dirty="0"/>
              <a:t>e</a:t>
            </a:r>
            <a:r>
              <a:rPr lang="fr-FR" dirty="0"/>
              <a:t> étage + 1 cave =&gt; </a:t>
            </a:r>
            <a:r>
              <a:rPr lang="fr-FR" dirty="0">
                <a:solidFill>
                  <a:srgbClr val="0070C0"/>
                </a:solidFill>
              </a:rPr>
              <a:t>165 000  Fr</a:t>
            </a:r>
          </a:p>
          <a:p>
            <a:endParaRPr lang="fr-FR" sz="1400" dirty="0"/>
          </a:p>
          <a:p>
            <a:r>
              <a:rPr lang="fr-FR" dirty="0"/>
              <a:t>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78A336A-85AE-7024-6D11-D86BAD8BEC99}"/>
              </a:ext>
            </a:extLst>
          </p:cNvPr>
          <p:cNvSpPr txBox="1"/>
          <p:nvPr/>
        </p:nvSpPr>
        <p:spPr>
          <a:xfrm>
            <a:off x="1053852" y="1264404"/>
            <a:ext cx="6229437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L’acquisition des locaux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D847F81C-7508-E1AB-9B8F-17BB6E40A3CF}"/>
              </a:ext>
            </a:extLst>
          </p:cNvPr>
          <p:cNvGrpSpPr/>
          <p:nvPr/>
        </p:nvGrpSpPr>
        <p:grpSpPr>
          <a:xfrm>
            <a:off x="1845940" y="4808766"/>
            <a:ext cx="9441698" cy="1221820"/>
            <a:chOff x="2040432" y="4938696"/>
            <a:chExt cx="9441698" cy="1221820"/>
          </a:xfrm>
        </p:grpSpPr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24AF540-5C74-5442-BF35-09F1A466E5D5}"/>
                </a:ext>
              </a:extLst>
            </p:cNvPr>
            <p:cNvSpPr txBox="1"/>
            <p:nvPr/>
          </p:nvSpPr>
          <p:spPr>
            <a:xfrm>
              <a:off x="2040432" y="4938696"/>
              <a:ext cx="9441698" cy="1200329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0070C0"/>
                  </a:solidFill>
                </a:rPr>
                <a:t>Sont </a:t>
              </a:r>
              <a:r>
                <a:rPr lang="fr-FR" b="1" dirty="0">
                  <a:solidFill>
                    <a:srgbClr val="0070C0"/>
                  </a:solidFill>
                </a:rPr>
                <a:t>alors </a:t>
              </a:r>
              <a:r>
                <a:rPr lang="fr-FR" sz="2400" b="1" dirty="0">
                  <a:solidFill>
                    <a:srgbClr val="0070C0"/>
                  </a:solidFill>
                </a:rPr>
                <a:t>propriétaires indivis:</a:t>
              </a:r>
            </a:p>
            <a:p>
              <a:endParaRPr lang="fr-FR" sz="2400" dirty="0"/>
            </a:p>
            <a:p>
              <a:r>
                <a:rPr lang="fr-FR" sz="2400" dirty="0"/>
                <a:t>	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484A205B-6F14-0D43-7EE7-B5166DE82F60}"/>
                </a:ext>
              </a:extLst>
            </p:cNvPr>
            <p:cNvSpPr txBox="1"/>
            <p:nvPr/>
          </p:nvSpPr>
          <p:spPr>
            <a:xfrm>
              <a:off x="2040432" y="5329519"/>
              <a:ext cx="4191935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400" dirty="0"/>
                <a:t>Le Rotary club de Roanne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400" dirty="0"/>
                <a:t>Le Bridge club	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82A10CB0-4BC0-1749-505B-C846F4AD690B}"/>
                </a:ext>
              </a:extLst>
            </p:cNvPr>
            <p:cNvSpPr txBox="1"/>
            <p:nvPr/>
          </p:nvSpPr>
          <p:spPr>
            <a:xfrm>
              <a:off x="6094412" y="5329519"/>
              <a:ext cx="499863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400" dirty="0"/>
                <a:t>Le Rotary club de Roanne Est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400" dirty="0"/>
                <a:t>L’association Le Cercle de l’Union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522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 4"/>
          <p:cNvSpPr>
            <a:spLocks noGrp="1"/>
          </p:cNvSpPr>
          <p:nvPr>
            <p:ph type="title"/>
          </p:nvPr>
        </p:nvSpPr>
        <p:spPr>
          <a:xfrm>
            <a:off x="1773932" y="1099893"/>
            <a:ext cx="9751060" cy="1295400"/>
          </a:xfrm>
        </p:spPr>
        <p:txBody>
          <a:bodyPr rtlCol="0">
            <a:normAutofit/>
          </a:bodyPr>
          <a:lstStyle/>
          <a:p>
            <a:pPr rtl="0"/>
            <a:r>
              <a:rPr lang="fr-FR" sz="4800" dirty="0">
                <a:solidFill>
                  <a:srgbClr val="002060"/>
                </a:solidFill>
              </a:rPr>
              <a:t>Sommaire</a:t>
            </a:r>
          </a:p>
        </p:txBody>
      </p:sp>
      <p:sp>
        <p:nvSpPr>
          <p:cNvPr id="6" name="Espace réservé du contenu 5"/>
          <p:cNvSpPr>
            <a:spLocks noGrp="1"/>
          </p:cNvSpPr>
          <p:nvPr>
            <p:ph idx="1"/>
          </p:nvPr>
        </p:nvSpPr>
        <p:spPr>
          <a:xfrm>
            <a:off x="1341884" y="2514086"/>
            <a:ext cx="10945216" cy="4572000"/>
          </a:xfrm>
        </p:spPr>
        <p:txBody>
          <a:bodyPr rtlCol="0"/>
          <a:lstStyle/>
          <a:p>
            <a:pPr marL="0" indent="0" rtl="0">
              <a:buClr>
                <a:srgbClr val="0070C0"/>
              </a:buClr>
              <a:buNone/>
            </a:pPr>
            <a:r>
              <a:rPr lang="fr-FR" i="1" dirty="0">
                <a:solidFill>
                  <a:srgbClr val="0070C0"/>
                </a:solidFill>
              </a:rPr>
              <a:t>1/ L’immeuble</a:t>
            </a:r>
            <a:r>
              <a:rPr lang="fr-FR" dirty="0"/>
              <a:t> : 49 rue Jean Jaurès et 10 place de l’Hôtel de ville</a:t>
            </a:r>
          </a:p>
          <a:p>
            <a:pPr marL="0" indent="0" rtl="0">
              <a:buClr>
                <a:srgbClr val="0070C0"/>
              </a:buClr>
              <a:buNone/>
            </a:pPr>
            <a:r>
              <a:rPr lang="fr-FR" i="1" dirty="0">
                <a:solidFill>
                  <a:srgbClr val="0070C0"/>
                </a:solidFill>
              </a:rPr>
              <a:t>2/ Les Cercles </a:t>
            </a:r>
            <a:r>
              <a:rPr lang="fr-FR" dirty="0">
                <a:solidFill>
                  <a:srgbClr val="0070C0"/>
                </a:solidFill>
              </a:rPr>
              <a:t>: </a:t>
            </a:r>
            <a:r>
              <a:rPr lang="fr-FR" dirty="0"/>
              <a:t>d’hier à aujourd’hui</a:t>
            </a:r>
          </a:p>
          <a:p>
            <a:pPr marL="0" indent="0" rtl="0">
              <a:buClr>
                <a:srgbClr val="0070C0"/>
              </a:buClr>
              <a:buNone/>
            </a:pPr>
            <a:r>
              <a:rPr lang="fr-FR" i="1" dirty="0">
                <a:solidFill>
                  <a:srgbClr val="0070C0"/>
                </a:solidFill>
              </a:rPr>
              <a:t>3/ Le Cercle de l’Union:  </a:t>
            </a:r>
            <a:r>
              <a:rPr lang="fr-FR" dirty="0"/>
              <a:t>la vie de l’Association</a:t>
            </a:r>
          </a:p>
          <a:p>
            <a:pPr marL="0" indent="0" rtl="0">
              <a:buClr>
                <a:srgbClr val="0070C0"/>
              </a:buClr>
              <a:buNone/>
            </a:pPr>
            <a:r>
              <a:rPr lang="fr-FR" i="1" dirty="0">
                <a:solidFill>
                  <a:srgbClr val="0070C0"/>
                </a:solidFill>
              </a:rPr>
              <a:t>4/ Et demain ?  </a:t>
            </a:r>
            <a:r>
              <a:rPr lang="fr-FR" dirty="0"/>
              <a:t>Les perspectives</a:t>
            </a:r>
          </a:p>
          <a:p>
            <a:pPr rtl="0"/>
            <a:endParaRPr lang="fr-FR" dirty="0"/>
          </a:p>
        </p:txBody>
      </p:sp>
      <p:sp>
        <p:nvSpPr>
          <p:cNvPr id="2" name="Rectangle 1"/>
          <p:cNvSpPr/>
          <p:nvPr/>
        </p:nvSpPr>
        <p:spPr>
          <a:xfrm>
            <a:off x="0" y="911342"/>
            <a:ext cx="162991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-20217" y="44996"/>
            <a:ext cx="4370894" cy="936104"/>
            <a:chOff x="-98276" y="9271"/>
            <a:chExt cx="4370894" cy="936104"/>
          </a:xfrm>
        </p:grpSpPr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10" name="Triangle isocèle 9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20413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78450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033529" y="1700808"/>
            <a:ext cx="1130525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rgbClr val="0070C0"/>
                </a:solidFill>
              </a:rPr>
              <a:t>  </a:t>
            </a:r>
          </a:p>
          <a:p>
            <a:r>
              <a:rPr lang="fr-FR" b="1" dirty="0">
                <a:solidFill>
                  <a:srgbClr val="0070C0"/>
                </a:solidFill>
              </a:rPr>
              <a:t>Avant 2010:  </a:t>
            </a:r>
            <a:r>
              <a:rPr lang="fr-FR" dirty="0"/>
              <a:t>Cession de l’appartement du 3</a:t>
            </a:r>
            <a:r>
              <a:rPr lang="fr-FR" baseline="30000" dirty="0"/>
              <a:t>e</a:t>
            </a:r>
            <a:r>
              <a:rPr lang="fr-FR" dirty="0"/>
              <a:t> étage</a:t>
            </a:r>
          </a:p>
          <a:p>
            <a:r>
              <a:rPr lang="fr-FR" dirty="0">
                <a:solidFill>
                  <a:srgbClr val="0070C0"/>
                </a:solidFill>
              </a:rPr>
              <a:t>	</a:t>
            </a:r>
            <a:endParaRPr lang="fr-FR" sz="1400" dirty="0"/>
          </a:p>
          <a:p>
            <a:r>
              <a:rPr lang="fr-FR" b="1" dirty="0">
                <a:solidFill>
                  <a:srgbClr val="0070C0"/>
                </a:solidFill>
              </a:rPr>
              <a:t>26 novembre 2015</a:t>
            </a:r>
            <a:r>
              <a:rPr lang="fr-FR" b="1" dirty="0"/>
              <a:t>: </a:t>
            </a:r>
            <a:r>
              <a:rPr lang="fr-FR" dirty="0"/>
              <a:t>Rachat par l’association Cercle de l’Union des 2% des parts de  		l’indivision détenus par le Bridge club</a:t>
            </a:r>
            <a:endParaRPr lang="fr-FR" sz="1400" dirty="0"/>
          </a:p>
          <a:p>
            <a:r>
              <a:rPr lang="fr-FR" dirty="0"/>
              <a:t>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878A336A-85AE-7024-6D11-D86BAD8BEC99}"/>
              </a:ext>
            </a:extLst>
          </p:cNvPr>
          <p:cNvSpPr txBox="1"/>
          <p:nvPr/>
        </p:nvSpPr>
        <p:spPr>
          <a:xfrm>
            <a:off x="1053852" y="1264404"/>
            <a:ext cx="6229437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Les locaux actuels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="" xmlns:a16="http://schemas.microsoft.com/office/drawing/2014/main" id="{D847F81C-7508-E1AB-9B8F-17BB6E40A3CF}"/>
              </a:ext>
            </a:extLst>
          </p:cNvPr>
          <p:cNvGrpSpPr/>
          <p:nvPr/>
        </p:nvGrpSpPr>
        <p:grpSpPr>
          <a:xfrm>
            <a:off x="900992" y="4009132"/>
            <a:ext cx="10522013" cy="1652116"/>
            <a:chOff x="2040430" y="4960186"/>
            <a:chExt cx="9577066" cy="1200330"/>
          </a:xfrm>
        </p:grpSpPr>
        <p:sp>
          <p:nvSpPr>
            <p:cNvPr id="8" name="ZoneTexte 7">
              <a:extLst>
                <a:ext uri="{FF2B5EF4-FFF2-40B4-BE49-F238E27FC236}">
                  <a16:creationId xmlns="" xmlns:a16="http://schemas.microsoft.com/office/drawing/2014/main" id="{224AF540-5C74-5442-BF35-09F1A466E5D5}"/>
                </a:ext>
              </a:extLst>
            </p:cNvPr>
            <p:cNvSpPr txBox="1"/>
            <p:nvPr/>
          </p:nvSpPr>
          <p:spPr>
            <a:xfrm>
              <a:off x="2090063" y="4960186"/>
              <a:ext cx="9441698" cy="1200329"/>
            </a:xfrm>
            <a:prstGeom prst="rect">
              <a:avLst/>
            </a:prstGeom>
            <a:solidFill>
              <a:srgbClr val="CCECFF"/>
            </a:solidFill>
            <a:ln>
              <a:solidFill>
                <a:schemeClr val="tx1"/>
              </a:solidFill>
              <a:prstDash val="sysDot"/>
            </a:ln>
          </p:spPr>
          <p:txBody>
            <a:bodyPr wrap="square">
              <a:spAutoFit/>
            </a:bodyPr>
            <a:lstStyle/>
            <a:p>
              <a:r>
                <a:rPr lang="fr-FR" sz="2400" b="1" dirty="0">
                  <a:solidFill>
                    <a:srgbClr val="0070C0"/>
                  </a:solidFill>
                </a:rPr>
                <a:t>Sont </a:t>
              </a:r>
              <a:r>
                <a:rPr lang="fr-FR" b="1" dirty="0">
                  <a:solidFill>
                    <a:srgbClr val="0070C0"/>
                  </a:solidFill>
                </a:rPr>
                <a:t>maintenant </a:t>
              </a:r>
              <a:r>
                <a:rPr lang="fr-FR" sz="2400" b="1" dirty="0">
                  <a:solidFill>
                    <a:srgbClr val="0070C0"/>
                  </a:solidFill>
                </a:rPr>
                <a:t>propriétaires indivis:</a:t>
              </a:r>
            </a:p>
            <a:p>
              <a:endParaRPr lang="fr-FR" sz="2400" dirty="0"/>
            </a:p>
            <a:p>
              <a:r>
                <a:rPr lang="fr-FR" sz="2400" dirty="0"/>
                <a:t>	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="" xmlns:a16="http://schemas.microsoft.com/office/drawing/2014/main" id="{484A205B-6F14-0D43-7EE7-B5166DE82F60}"/>
                </a:ext>
              </a:extLst>
            </p:cNvPr>
            <p:cNvSpPr txBox="1"/>
            <p:nvPr/>
          </p:nvSpPr>
          <p:spPr>
            <a:xfrm>
              <a:off x="2040430" y="5329519"/>
              <a:ext cx="852840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400" dirty="0"/>
                <a:t>Le Rotary club de Roanne </a:t>
              </a:r>
            </a:p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dirty="0"/>
                <a:t>L’association Le Cercle de l’Union et ses membres individuellement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="" xmlns:a16="http://schemas.microsoft.com/office/drawing/2014/main" id="{82A10CB0-4BC0-1749-505B-C846F4AD690B}"/>
                </a:ext>
              </a:extLst>
            </p:cNvPr>
            <p:cNvSpPr txBox="1"/>
            <p:nvPr/>
          </p:nvSpPr>
          <p:spPr>
            <a:xfrm>
              <a:off x="6094412" y="5329519"/>
              <a:ext cx="552308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Wingdings" panose="05000000000000000000" pitchFamily="2" charset="2"/>
                <a:buChar char="v"/>
              </a:pPr>
              <a:r>
                <a:rPr lang="fr-FR" sz="2400" dirty="0"/>
                <a:t>Le Rotary club de </a:t>
              </a:r>
              <a:r>
                <a:rPr lang="fr-FR" dirty="0"/>
                <a:t>Roanne HORIZON</a:t>
              </a:r>
              <a:endParaRPr lang="fr-FR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128965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821850" y="2261570"/>
            <a:ext cx="10601154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Tout au long de son histoire et depuis que Le Cercle et les associations historiques sont propriétaires des locaux, les administrateurs ont toujours veiller à les rafraichir et les moderniser:</a:t>
            </a:r>
          </a:p>
          <a:p>
            <a:pPr algn="just"/>
            <a:endParaRPr lang="fr-FR" sz="1100" dirty="0"/>
          </a:p>
          <a:p>
            <a:pPr marL="457200" indent="-457200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1996 </a:t>
            </a:r>
            <a:r>
              <a:rPr lang="fr-FR" dirty="0">
                <a:solidFill>
                  <a:srgbClr val="0070C0"/>
                </a:solidFill>
              </a:rPr>
              <a:t> </a:t>
            </a:r>
            <a:r>
              <a:rPr lang="fr-FR" dirty="0"/>
              <a:t>:  Installation d’une cuisine fonctionnelle et aux normes</a:t>
            </a:r>
          </a:p>
          <a:p>
            <a:pPr marL="457200" indent="-457200">
              <a:buFontTx/>
              <a:buChar char="-"/>
            </a:pPr>
            <a:r>
              <a:rPr lang="fr-FR" b="1" dirty="0">
                <a:solidFill>
                  <a:srgbClr val="0070C0"/>
                </a:solidFill>
              </a:rPr>
              <a:t>2015 </a:t>
            </a:r>
            <a:r>
              <a:rPr lang="fr-FR" b="1" dirty="0"/>
              <a:t> </a:t>
            </a:r>
            <a:r>
              <a:rPr lang="fr-FR" dirty="0"/>
              <a:t>:  Changement de la chaudière et rectification de l’installation de 	  	   chauffage</a:t>
            </a:r>
          </a:p>
          <a:p>
            <a:r>
              <a:rPr lang="fr-FR" b="1" dirty="0">
                <a:solidFill>
                  <a:srgbClr val="0070C0"/>
                </a:solidFill>
              </a:rPr>
              <a:t>-   2022 et 2023 </a:t>
            </a:r>
            <a:r>
              <a:rPr lang="fr-FR" dirty="0"/>
              <a:t>: Réfection du hall et des salles de conférences, de bar, de 			restaurant, de la bibliothèque</a:t>
            </a:r>
          </a:p>
          <a:p>
            <a:r>
              <a:rPr lang="fr-FR" dirty="0"/>
              <a:t>   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="" xmlns:a16="http://schemas.microsoft.com/office/drawing/2014/main" id="{EECE8B81-EF43-191B-DEDF-AEEB9F9DE594}"/>
              </a:ext>
            </a:extLst>
          </p:cNvPr>
          <p:cNvSpPr txBox="1"/>
          <p:nvPr/>
        </p:nvSpPr>
        <p:spPr>
          <a:xfrm>
            <a:off x="1053852" y="1311085"/>
            <a:ext cx="6229437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La valorisation des locaux</a:t>
            </a:r>
          </a:p>
        </p:txBody>
      </p:sp>
    </p:spTree>
    <p:extLst>
      <p:ext uri="{BB962C8B-B14F-4D97-AF65-F5344CB8AC3E}">
        <p14:creationId xmlns:p14="http://schemas.microsoft.com/office/powerpoint/2010/main" val="190276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665955" y="1340768"/>
            <a:ext cx="5138835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endParaRPr lang="fr-FR" sz="3200" b="1" dirty="0"/>
          </a:p>
          <a:p>
            <a:pPr lvl="1"/>
            <a:endParaRPr lang="fr-FR" sz="2800" b="1" dirty="0"/>
          </a:p>
          <a:p>
            <a:r>
              <a:rPr lang="fr-FR" dirty="0"/>
              <a:t>30/12/1923 - Mr BONNAUD        </a:t>
            </a:r>
          </a:p>
          <a:p>
            <a:r>
              <a:rPr lang="fr-FR" dirty="0"/>
              <a:t>29/11/1931 - Mr BOIRON             </a:t>
            </a:r>
          </a:p>
          <a:p>
            <a:r>
              <a:rPr lang="fr-FR" dirty="0"/>
              <a:t>22/08/1941 - Mr BONNAUD        </a:t>
            </a:r>
          </a:p>
          <a:p>
            <a:r>
              <a:rPr lang="fr-FR" dirty="0"/>
              <a:t>02/12/1945  -Mr DELAY	              </a:t>
            </a:r>
          </a:p>
          <a:p>
            <a:r>
              <a:rPr lang="fr-FR" dirty="0"/>
              <a:t>15/12/1949 - Mr DESBENOIT       </a:t>
            </a:r>
          </a:p>
          <a:p>
            <a:r>
              <a:rPr lang="fr-FR" dirty="0"/>
              <a:t>15/06/1959 - Mr MEHLER</a:t>
            </a:r>
          </a:p>
          <a:p>
            <a:r>
              <a:rPr lang="fr-FR" dirty="0"/>
              <a:t>16/11/1957 - Mr DAMIEN</a:t>
            </a:r>
          </a:p>
          <a:p>
            <a:r>
              <a:rPr lang="fr-FR" dirty="0"/>
              <a:t>En 1972 - Mr MICHON</a:t>
            </a:r>
          </a:p>
          <a:p>
            <a:r>
              <a:rPr lang="fr-FR" dirty="0"/>
              <a:t>  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="" xmlns:a16="http://schemas.microsoft.com/office/drawing/2014/main" id="{1D7631F9-EDFE-0598-A29A-9B89EFCAE7AC}"/>
              </a:ext>
            </a:extLst>
          </p:cNvPr>
          <p:cNvSpPr txBox="1"/>
          <p:nvPr/>
        </p:nvSpPr>
        <p:spPr>
          <a:xfrm>
            <a:off x="5182378" y="2256449"/>
            <a:ext cx="688650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07/02/1976 - Mr Paul JACON</a:t>
            </a:r>
          </a:p>
          <a:p>
            <a:r>
              <a:rPr lang="fr-FR" dirty="0"/>
              <a:t>En 1997 - Mr Henri BRAT</a:t>
            </a:r>
          </a:p>
          <a:p>
            <a:r>
              <a:rPr lang="fr-FR" dirty="0"/>
              <a:t>En 2007 - Mr Jean-Claude DELABROUSSE</a:t>
            </a:r>
          </a:p>
          <a:p>
            <a:r>
              <a:rPr lang="fr-FR" dirty="0"/>
              <a:t>01/07/2013 - Mr  Bernard CORNE</a:t>
            </a:r>
          </a:p>
          <a:p>
            <a:r>
              <a:rPr lang="fr-FR" dirty="0"/>
              <a:t>08/02 2016 - Mr  Jacques  MORAEL</a:t>
            </a:r>
          </a:p>
          <a:p>
            <a:r>
              <a:rPr lang="fr-FR" dirty="0"/>
              <a:t>27/06/2017 - Mr  Bernard CORNE</a:t>
            </a:r>
          </a:p>
          <a:p>
            <a:r>
              <a:rPr lang="fr-FR" dirty="0"/>
              <a:t>08/02/2023 - Mr Jean Pierre FRECHET</a:t>
            </a:r>
          </a:p>
          <a:p>
            <a:endParaRPr lang="fr-FR" dirty="0">
              <a:highlight>
                <a:srgbClr val="FFFF00"/>
              </a:highlight>
            </a:endParaRPr>
          </a:p>
          <a:p>
            <a:endParaRPr lang="fr-FR" dirty="0">
              <a:highlight>
                <a:srgbClr val="FFFF00"/>
              </a:highlight>
            </a:endParaRPr>
          </a:p>
          <a:p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="" xmlns:a16="http://schemas.microsoft.com/office/drawing/2014/main" id="{BC020FFE-A18D-CADD-0D39-94F08143A057}"/>
              </a:ext>
            </a:extLst>
          </p:cNvPr>
          <p:cNvSpPr txBox="1"/>
          <p:nvPr/>
        </p:nvSpPr>
        <p:spPr>
          <a:xfrm>
            <a:off x="1413892" y="1340768"/>
            <a:ext cx="3744416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Ses présidents</a:t>
            </a:r>
          </a:p>
        </p:txBody>
      </p:sp>
    </p:spTree>
    <p:extLst>
      <p:ext uri="{BB962C8B-B14F-4D97-AF65-F5344CB8AC3E}">
        <p14:creationId xmlns:p14="http://schemas.microsoft.com/office/powerpoint/2010/main" val="290303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053852" y="2176920"/>
            <a:ext cx="102251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fr-FR" sz="3200" dirty="0"/>
              <a:t>	</a:t>
            </a:r>
            <a:r>
              <a:rPr lang="fr-FR" sz="3200" dirty="0" err="1"/>
              <a:t>Cotwe</a:t>
            </a:r>
            <a:endParaRPr lang="fr-FR" sz="3200" dirty="0"/>
          </a:p>
          <a:p>
            <a:pPr lvl="1"/>
            <a:r>
              <a:rPr lang="fr-FR" sz="3200" dirty="0"/>
              <a:t>	Pyramide</a:t>
            </a:r>
          </a:p>
          <a:p>
            <a:pPr lvl="1"/>
            <a:r>
              <a:rPr lang="fr-FR" sz="3200" dirty="0"/>
              <a:t>	</a:t>
            </a:r>
            <a:r>
              <a:rPr lang="fr-FR" sz="3200" dirty="0" err="1"/>
              <a:t>Rotaract</a:t>
            </a:r>
            <a:endParaRPr lang="fr-FR" sz="3200" dirty="0"/>
          </a:p>
          <a:p>
            <a:pPr lvl="1"/>
            <a:r>
              <a:rPr lang="fr-FR" sz="3200" dirty="0"/>
              <a:t>	</a:t>
            </a:r>
            <a:r>
              <a:rPr lang="fr-FR" sz="3200" dirty="0" err="1"/>
              <a:t>Soroptimist</a:t>
            </a:r>
            <a:endParaRPr lang="fr-FR" sz="3200" dirty="0"/>
          </a:p>
          <a:p>
            <a:pPr lvl="1"/>
            <a:r>
              <a:rPr lang="fr-FR" sz="3200" dirty="0"/>
              <a:t>	</a:t>
            </a:r>
            <a:r>
              <a:rPr lang="fr-FR" sz="3200" dirty="0" err="1"/>
              <a:t>Zonta</a:t>
            </a:r>
            <a:endParaRPr lang="fr-FR" sz="3200" dirty="0"/>
          </a:p>
          <a:p>
            <a:pPr lvl="1"/>
            <a:r>
              <a:rPr lang="fr-FR" sz="3200" dirty="0"/>
              <a:t>	    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="" xmlns:a16="http://schemas.microsoft.com/office/drawing/2014/main" id="{11A5B753-4D61-761C-BFB1-20161A649608}"/>
              </a:ext>
            </a:extLst>
          </p:cNvPr>
          <p:cNvSpPr txBox="1"/>
          <p:nvPr/>
        </p:nvSpPr>
        <p:spPr>
          <a:xfrm>
            <a:off x="1056198" y="1412776"/>
            <a:ext cx="8854638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Les associations actuelles adhérentes</a:t>
            </a:r>
          </a:p>
        </p:txBody>
      </p:sp>
    </p:spTree>
    <p:extLst>
      <p:ext uri="{BB962C8B-B14F-4D97-AF65-F5344CB8AC3E}">
        <p14:creationId xmlns:p14="http://schemas.microsoft.com/office/powerpoint/2010/main" val="407172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1053852" y="1196752"/>
            <a:ext cx="10225136" cy="7971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pPr marL="1066693" lvl="1" indent="-457200">
              <a:buFontTx/>
              <a:buChar char="-"/>
            </a:pPr>
            <a:r>
              <a:rPr lang="fr-FR" sz="3200" dirty="0"/>
              <a:t>de……..  à  1993   Huguette CELLIER</a:t>
            </a:r>
          </a:p>
          <a:p>
            <a:pPr marL="1066693" lvl="1" indent="-457200">
              <a:buFontTx/>
              <a:buChar char="-"/>
            </a:pPr>
            <a:r>
              <a:rPr lang="fr-FR" sz="3200" dirty="0"/>
              <a:t>de 1994 à  2002   Frédéric MOLLON</a:t>
            </a:r>
          </a:p>
          <a:p>
            <a:pPr marL="1066693" lvl="1" indent="-457200">
              <a:buFontTx/>
              <a:buChar char="-"/>
            </a:pPr>
            <a:r>
              <a:rPr lang="fr-FR" sz="3200" dirty="0"/>
              <a:t>de 2002 à  2018   Jean Philippe VIVIERE</a:t>
            </a:r>
          </a:p>
          <a:p>
            <a:pPr marL="1066693" lvl="1" indent="-457200">
              <a:buFontTx/>
              <a:buChar char="-"/>
            </a:pPr>
            <a:r>
              <a:rPr lang="fr-FR" sz="3200" dirty="0"/>
              <a:t>de 2018 à  2020   Nadia BOUSIF </a:t>
            </a:r>
          </a:p>
          <a:p>
            <a:pPr marL="1066693" lvl="1" indent="-457200">
              <a:buFontTx/>
              <a:buChar char="-"/>
            </a:pPr>
            <a:r>
              <a:rPr lang="fr-FR" sz="3200" dirty="0"/>
              <a:t>de 2020	 à auj.	   Johan GAUDEVIN</a:t>
            </a:r>
          </a:p>
          <a:p>
            <a:pPr lvl="1"/>
            <a:r>
              <a:rPr lang="fr-FR" sz="3200" dirty="0"/>
              <a:t> </a:t>
            </a:r>
          </a:p>
          <a:p>
            <a:pPr marL="1066693" lvl="1" indent="-457200">
              <a:buFontTx/>
              <a:buChar char="-"/>
            </a:pPr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endParaRPr lang="fr-FR" sz="3200" dirty="0"/>
          </a:p>
          <a:p>
            <a:r>
              <a:rPr lang="fr-FR" sz="3200" dirty="0"/>
              <a:t>   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A02C8432-4EDE-0303-65D9-2341F2C38ACC}"/>
              </a:ext>
            </a:extLst>
          </p:cNvPr>
          <p:cNvSpPr txBox="1"/>
          <p:nvPr/>
        </p:nvSpPr>
        <p:spPr>
          <a:xfrm>
            <a:off x="1053853" y="1264404"/>
            <a:ext cx="4392488" cy="58477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fr-FR" sz="3200" dirty="0">
                <a:solidFill>
                  <a:schemeClr val="bg1"/>
                </a:solidFill>
              </a:rPr>
              <a:t>Les gérants des locaux</a:t>
            </a:r>
          </a:p>
        </p:txBody>
      </p:sp>
    </p:spTree>
    <p:extLst>
      <p:ext uri="{BB962C8B-B14F-4D97-AF65-F5344CB8AC3E}">
        <p14:creationId xmlns:p14="http://schemas.microsoft.com/office/powerpoint/2010/main" val="1637084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981844" y="2564904"/>
            <a:ext cx="1159328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3600" b="1" dirty="0"/>
          </a:p>
          <a:p>
            <a:r>
              <a:rPr lang="fr-FR" sz="2800" dirty="0"/>
              <a:t>	- Poursuivre la </a:t>
            </a:r>
            <a:r>
              <a:rPr lang="fr-FR" sz="2800" dirty="0">
                <a:solidFill>
                  <a:srgbClr val="0070C0"/>
                </a:solidFill>
              </a:rPr>
              <a:t>rénovation</a:t>
            </a:r>
            <a:r>
              <a:rPr lang="fr-FR" sz="2800" dirty="0"/>
              <a:t> des locaux</a:t>
            </a:r>
          </a:p>
          <a:p>
            <a:endParaRPr lang="fr-FR" sz="2800" dirty="0"/>
          </a:p>
          <a:p>
            <a:r>
              <a:rPr lang="fr-FR" sz="2800" dirty="0"/>
              <a:t>	- Accueillir de </a:t>
            </a:r>
            <a:r>
              <a:rPr lang="fr-FR" sz="2800" dirty="0">
                <a:solidFill>
                  <a:srgbClr val="0070C0"/>
                </a:solidFill>
              </a:rPr>
              <a:t>nouvelles associations </a:t>
            </a:r>
            <a:r>
              <a:rPr lang="fr-FR" sz="2800" dirty="0"/>
              <a:t>adhérentes</a:t>
            </a:r>
          </a:p>
          <a:p>
            <a:endParaRPr lang="fr-FR" sz="2800" dirty="0"/>
          </a:p>
          <a:p>
            <a:r>
              <a:rPr lang="fr-FR" sz="2800" dirty="0"/>
              <a:t>	- Recevoir fréquemment des </a:t>
            </a:r>
            <a:r>
              <a:rPr lang="fr-FR" sz="2800" dirty="0">
                <a:solidFill>
                  <a:srgbClr val="0070C0"/>
                </a:solidFill>
              </a:rPr>
              <a:t>évènements associatifs  </a:t>
            </a:r>
          </a:p>
          <a:p>
            <a:endParaRPr lang="fr-FR" sz="2800" dirty="0"/>
          </a:p>
          <a:p>
            <a:r>
              <a:rPr lang="fr-FR" sz="2800" dirty="0"/>
              <a:t>	- Favoriser la </a:t>
            </a:r>
            <a:r>
              <a:rPr lang="fr-FR" sz="2800" dirty="0">
                <a:solidFill>
                  <a:srgbClr val="0070C0"/>
                </a:solidFill>
              </a:rPr>
              <a:t>bonne entente et l’amitié </a:t>
            </a:r>
            <a:r>
              <a:rPr lang="fr-FR" sz="2800" dirty="0"/>
              <a:t>des membres </a:t>
            </a:r>
          </a:p>
          <a:p>
            <a:endParaRPr lang="fr-FR" sz="2800" dirty="0"/>
          </a:p>
          <a:p>
            <a:endParaRPr lang="fr-FR" sz="2800" dirty="0"/>
          </a:p>
          <a:p>
            <a:endParaRPr lang="fr-FR" dirty="0"/>
          </a:p>
        </p:txBody>
      </p:sp>
      <p:sp>
        <p:nvSpPr>
          <p:cNvPr id="8" name="Titre 1">
            <a:extLst>
              <a:ext uri="{FF2B5EF4-FFF2-40B4-BE49-F238E27FC236}">
                <a16:creationId xmlns="" xmlns:a16="http://schemas.microsoft.com/office/drawing/2014/main" id="{0D45D443-92C6-4FA6-B07F-E279D7A905CE}"/>
              </a:ext>
            </a:extLst>
          </p:cNvPr>
          <p:cNvSpPr txBox="1">
            <a:spLocks/>
          </p:cNvSpPr>
          <p:nvPr/>
        </p:nvSpPr>
        <p:spPr>
          <a:xfrm>
            <a:off x="693812" y="1268760"/>
            <a:ext cx="10098736" cy="15841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rtlCol="0">
            <a:normAutofit fontScale="97500"/>
          </a:bodyPr>
          <a:lstStyle>
            <a:lvl1pPr algn="l" defTabSz="1218987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5300" i="1" dirty="0">
                <a:solidFill>
                  <a:srgbClr val="002060"/>
                </a:solidFill>
              </a:rPr>
              <a:t>4/ et demain?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sz="4000" dirty="0">
                <a:solidFill>
                  <a:srgbClr val="002060"/>
                </a:solidFill>
              </a:rPr>
              <a:t>Les perspectives</a:t>
            </a:r>
          </a:p>
        </p:txBody>
      </p:sp>
    </p:spTree>
    <p:extLst>
      <p:ext uri="{BB962C8B-B14F-4D97-AF65-F5344CB8AC3E}">
        <p14:creationId xmlns:p14="http://schemas.microsoft.com/office/powerpoint/2010/main" val="185921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914162" y="1228759"/>
            <a:ext cx="10098736" cy="1584175"/>
          </a:xfrm>
          <a:solidFill>
            <a:schemeClr val="bg1">
              <a:lumMod val="95000"/>
            </a:schemeClr>
          </a:solidFill>
        </p:spPr>
        <p:txBody>
          <a:bodyPr rtlCol="0">
            <a:normAutofit fontScale="90000"/>
          </a:bodyPr>
          <a:lstStyle/>
          <a:p>
            <a:pPr algn="ctr" rtl="0"/>
            <a:r>
              <a:rPr lang="fr-FR" sz="6700" i="1" dirty="0">
                <a:solidFill>
                  <a:srgbClr val="002060"/>
                </a:solidFill>
              </a:rPr>
              <a:t>1</a:t>
            </a:r>
            <a:r>
              <a:rPr lang="fr-FR" sz="5300" i="1" dirty="0">
                <a:solidFill>
                  <a:srgbClr val="002060"/>
                </a:solidFill>
              </a:rPr>
              <a:t>/ L’immeuble </a:t>
            </a:r>
            <a:r>
              <a:rPr lang="fr-FR" dirty="0">
                <a:solidFill>
                  <a:srgbClr val="002060"/>
                </a:solidFill>
              </a:rPr>
              <a:t/>
            </a:r>
            <a:br>
              <a:rPr lang="fr-FR" dirty="0">
                <a:solidFill>
                  <a:srgbClr val="002060"/>
                </a:solidFill>
              </a:rPr>
            </a:br>
            <a:r>
              <a:rPr lang="fr-FR" sz="4000" dirty="0">
                <a:solidFill>
                  <a:srgbClr val="002060"/>
                </a:solidFill>
              </a:rPr>
              <a:t>49 rue Jean Jaurès – 10 place de l’Hôtel de ville 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077697" y="3116375"/>
            <a:ext cx="10225136" cy="2760897"/>
          </a:xfrm>
        </p:spPr>
        <p:txBody>
          <a:bodyPr rtlCol="0">
            <a:normAutofit/>
          </a:bodyPr>
          <a:lstStyle/>
          <a:p>
            <a:pPr marL="457200" indent="-457200" rtl="0">
              <a:buClr>
                <a:srgbClr val="0070C0"/>
              </a:buClr>
              <a:buFont typeface="Constantia" panose="02030602050306030303" pitchFamily="18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21 Février 1880</a:t>
            </a:r>
            <a:r>
              <a:rPr lang="fr-FR" dirty="0">
                <a:solidFill>
                  <a:schemeClr val="tx1"/>
                </a:solidFill>
              </a:rPr>
              <a:t>: Achat du terrain et de vieilles constructions</a:t>
            </a:r>
          </a:p>
          <a:p>
            <a:pPr rtl="0"/>
            <a:r>
              <a:rPr lang="fr-FR" dirty="0">
                <a:solidFill>
                  <a:schemeClr val="tx1"/>
                </a:solidFill>
              </a:rPr>
              <a:t>	                 par la Société régionale immobilière Roannaise</a:t>
            </a:r>
          </a:p>
          <a:p>
            <a:pPr marL="457200" indent="-457200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70C0"/>
                </a:solidFill>
              </a:rPr>
              <a:t>Avant 1900 :     </a:t>
            </a:r>
            <a:r>
              <a:rPr lang="fr-FR" dirty="0">
                <a:solidFill>
                  <a:schemeClr val="tx1"/>
                </a:solidFill>
              </a:rPr>
              <a:t>Construction de l’immeuble      </a:t>
            </a:r>
          </a:p>
          <a:p>
            <a:r>
              <a:rPr lang="fr-FR" dirty="0">
                <a:solidFill>
                  <a:schemeClr val="tx1"/>
                </a:solidFill>
              </a:rPr>
              <a:t>		    Architecte Monsieur MICHAUD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6" name="Triangle isocèle 5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7" name="Rectangle 6"/>
          <p:cNvSpPr/>
          <p:nvPr/>
        </p:nvSpPr>
        <p:spPr>
          <a:xfrm>
            <a:off x="0" y="3068960"/>
            <a:ext cx="1828324" cy="8624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18796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1485900" y="400713"/>
            <a:ext cx="9751060" cy="1295400"/>
          </a:xfrm>
        </p:spPr>
        <p:txBody>
          <a:bodyPr rtlCol="0"/>
          <a:lstStyle/>
          <a:p>
            <a:pPr rtl="0"/>
            <a:r>
              <a:rPr lang="fr-FR" sz="4800" dirty="0"/>
              <a:t>La place de l’Hôtel de ville en </a:t>
            </a:r>
            <a:r>
              <a:rPr lang="fr-FR" sz="4400" dirty="0">
                <a:solidFill>
                  <a:srgbClr val="0070C0"/>
                </a:solidFill>
              </a:rPr>
              <a:t>1904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8" name="Triangle isocèle 7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0966" y="945375"/>
            <a:ext cx="1229853" cy="53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21" b="6428"/>
          <a:stretch/>
        </p:blipFill>
        <p:spPr>
          <a:xfrm>
            <a:off x="1266622" y="1675400"/>
            <a:ext cx="9412029" cy="4781887"/>
          </a:xfrm>
        </p:spPr>
      </p:pic>
    </p:spTree>
    <p:extLst>
      <p:ext uri="{BB962C8B-B14F-4D97-AF65-F5344CB8AC3E}">
        <p14:creationId xmlns:p14="http://schemas.microsoft.com/office/powerpoint/2010/main" val="376399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133972" y="415969"/>
            <a:ext cx="9751060" cy="1295400"/>
          </a:xfrm>
        </p:spPr>
        <p:txBody>
          <a:bodyPr rtlCol="0">
            <a:noAutofit/>
          </a:bodyPr>
          <a:lstStyle/>
          <a:p>
            <a:pPr rtl="0"/>
            <a:r>
              <a:rPr lang="fr-FR" sz="4400" dirty="0"/>
              <a:t>La rue nationale le 	</a:t>
            </a:r>
            <a:r>
              <a:rPr lang="fr-FR" sz="4400" dirty="0">
                <a:solidFill>
                  <a:srgbClr val="0070C0"/>
                </a:solidFill>
              </a:rPr>
              <a:t>17 juin 1905</a:t>
            </a:r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29" b="7122"/>
          <a:stretch/>
        </p:blipFill>
        <p:spPr>
          <a:xfrm>
            <a:off x="1352550" y="1711369"/>
            <a:ext cx="9483724" cy="4974556"/>
          </a:xfrm>
        </p:spPr>
      </p:pic>
      <p:grpSp>
        <p:nvGrpSpPr>
          <p:cNvPr id="5" name="Groupe 4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8" name="Triangle isocèle 7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0966" y="945375"/>
            <a:ext cx="1229853" cy="53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14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087171" y="413091"/>
            <a:ext cx="9751060" cy="1295400"/>
          </a:xfrm>
        </p:spPr>
        <p:txBody>
          <a:bodyPr rtlCol="0">
            <a:noAutofit/>
          </a:bodyPr>
          <a:lstStyle/>
          <a:p>
            <a:pPr rtl="0"/>
            <a:r>
              <a:rPr lang="fr-FR" sz="4400" dirty="0"/>
              <a:t>L’immeuble du Cercle en </a:t>
            </a:r>
            <a:r>
              <a:rPr lang="fr-FR" sz="4400" dirty="0">
                <a:solidFill>
                  <a:srgbClr val="0070C0"/>
                </a:solidFill>
              </a:rPr>
              <a:t>1907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8" name="Triangle isocèle 7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0966" y="945375"/>
            <a:ext cx="1229853" cy="53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01" b="7801"/>
          <a:stretch>
            <a:fillRect/>
          </a:stretch>
        </p:blipFill>
        <p:spPr>
          <a:xfrm>
            <a:off x="1218886" y="1600200"/>
            <a:ext cx="9423015" cy="4997152"/>
          </a:xfrm>
        </p:spPr>
      </p:pic>
    </p:spTree>
    <p:extLst>
      <p:ext uri="{BB962C8B-B14F-4D97-AF65-F5344CB8AC3E}">
        <p14:creationId xmlns:p14="http://schemas.microsoft.com/office/powerpoint/2010/main" val="2084134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3040678" y="304800"/>
            <a:ext cx="9751060" cy="1295400"/>
          </a:xfrm>
        </p:spPr>
        <p:txBody>
          <a:bodyPr rtlCol="0"/>
          <a:lstStyle/>
          <a:p>
            <a:pPr rtl="0"/>
            <a:r>
              <a:rPr lang="fr-FR" sz="4400" dirty="0"/>
              <a:t>La rue nationale en   </a:t>
            </a:r>
            <a:r>
              <a:rPr lang="fr-FR" sz="4800" dirty="0">
                <a:solidFill>
                  <a:srgbClr val="0070C0"/>
                </a:solidFill>
              </a:rPr>
              <a:t>1908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8" name="Triangle isocèle 7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0966" y="945375"/>
            <a:ext cx="1229853" cy="53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6" name="Espace réservé pour une image  5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9" b="4489"/>
          <a:stretch>
            <a:fillRect/>
          </a:stretch>
        </p:blipFill>
        <p:spPr>
          <a:xfrm>
            <a:off x="1218886" y="1600200"/>
            <a:ext cx="9423015" cy="5141168"/>
          </a:xfrm>
        </p:spPr>
      </p:pic>
    </p:spTree>
    <p:extLst>
      <p:ext uri="{BB962C8B-B14F-4D97-AF65-F5344CB8AC3E}">
        <p14:creationId xmlns:p14="http://schemas.microsoft.com/office/powerpoint/2010/main" val="2519381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 1"/>
          <p:cNvSpPr>
            <a:spLocks noGrp="1"/>
          </p:cNvSpPr>
          <p:nvPr>
            <p:ph type="title"/>
          </p:nvPr>
        </p:nvSpPr>
        <p:spPr>
          <a:xfrm>
            <a:off x="2087171" y="387732"/>
            <a:ext cx="9751060" cy="1295400"/>
          </a:xfrm>
        </p:spPr>
        <p:txBody>
          <a:bodyPr rtlCol="0"/>
          <a:lstStyle/>
          <a:p>
            <a:pPr rtl="0"/>
            <a:r>
              <a:rPr lang="fr-FR" sz="4400" dirty="0"/>
              <a:t>L’immeuble du Cercle en </a:t>
            </a:r>
            <a:r>
              <a:rPr lang="fr-FR" sz="4400" dirty="0">
                <a:solidFill>
                  <a:srgbClr val="0070C0"/>
                </a:solidFill>
              </a:rPr>
              <a:t>1908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8" name="Triangle isocèle 7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3" name="Rectangle 2"/>
          <p:cNvSpPr/>
          <p:nvPr/>
        </p:nvSpPr>
        <p:spPr>
          <a:xfrm>
            <a:off x="-10966" y="945375"/>
            <a:ext cx="1229853" cy="539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9" name="Espace réservé pour une image  8"/>
          <p:cNvPicPr>
            <a:picLocks noGrp="1" noChangeAspect="1"/>
          </p:cNvPicPr>
          <p:nvPr>
            <p:ph type="pic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21" b="7321"/>
          <a:stretch>
            <a:fillRect/>
          </a:stretch>
        </p:blipFill>
        <p:spPr>
          <a:xfrm>
            <a:off x="1442054" y="1673861"/>
            <a:ext cx="9304715" cy="4796407"/>
          </a:xfrm>
        </p:spPr>
      </p:pic>
    </p:spTree>
    <p:extLst>
      <p:ext uri="{BB962C8B-B14F-4D97-AF65-F5344CB8AC3E}">
        <p14:creationId xmlns:p14="http://schemas.microsoft.com/office/powerpoint/2010/main" val="174477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-98276" y="9271"/>
            <a:ext cx="4370894" cy="936104"/>
            <a:chOff x="-98276" y="9271"/>
            <a:chExt cx="4370894" cy="936104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9292" b="7242"/>
            <a:stretch/>
          </p:blipFill>
          <p:spPr>
            <a:xfrm>
              <a:off x="-98276" y="9271"/>
              <a:ext cx="4370894" cy="936104"/>
            </a:xfrm>
            <a:prstGeom prst="rect">
              <a:avLst/>
            </a:prstGeom>
          </p:spPr>
        </p:pic>
        <p:sp>
          <p:nvSpPr>
            <p:cNvPr id="4" name="Triangle isocèle 3"/>
            <p:cNvSpPr/>
            <p:nvPr/>
          </p:nvSpPr>
          <p:spPr>
            <a:xfrm rot="5400000">
              <a:off x="-6673" y="70482"/>
              <a:ext cx="805096" cy="813682"/>
            </a:xfrm>
            <a:prstGeom prst="triangle">
              <a:avLst>
                <a:gd name="adj" fmla="val 48393"/>
              </a:avLst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sp>
        <p:nvSpPr>
          <p:cNvPr id="5" name="ZoneTexte 4"/>
          <p:cNvSpPr txBox="1"/>
          <p:nvPr/>
        </p:nvSpPr>
        <p:spPr>
          <a:xfrm>
            <a:off x="3214092" y="2274838"/>
            <a:ext cx="7848872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sz="3600" dirty="0"/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3600" dirty="0"/>
              <a:t>Jusqu’en 1900</a:t>
            </a:r>
          </a:p>
          <a:p>
            <a:pPr>
              <a:buClr>
                <a:srgbClr val="0070C0"/>
              </a:buClr>
            </a:pPr>
            <a:endParaRPr lang="fr-FR" dirty="0"/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3600" dirty="0"/>
              <a:t>À partir de 1900</a:t>
            </a:r>
          </a:p>
          <a:p>
            <a:pPr>
              <a:buClr>
                <a:srgbClr val="0070C0"/>
              </a:buClr>
            </a:pPr>
            <a:endParaRPr lang="fr-FR" sz="2800" dirty="0"/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r>
              <a:rPr lang="fr-FR" sz="3600" dirty="0"/>
              <a:t>Aujourd’hui </a:t>
            </a:r>
          </a:p>
          <a:p>
            <a:pPr marL="571500" indent="-571500">
              <a:buClr>
                <a:srgbClr val="0070C0"/>
              </a:buClr>
              <a:buFont typeface="Wingdings" panose="05000000000000000000" pitchFamily="2" charset="2"/>
              <a:buChar char="v"/>
            </a:pPr>
            <a:endParaRPr lang="fr-FR" sz="3600" dirty="0"/>
          </a:p>
        </p:txBody>
      </p:sp>
      <p:sp>
        <p:nvSpPr>
          <p:cNvPr id="7" name="ZoneTexte 6">
            <a:extLst>
              <a:ext uri="{FF2B5EF4-FFF2-40B4-BE49-F238E27FC236}">
                <a16:creationId xmlns="" xmlns:a16="http://schemas.microsoft.com/office/drawing/2014/main" id="{4157A443-FF28-4C4D-BBC3-A5EA6B3D8E21}"/>
              </a:ext>
            </a:extLst>
          </p:cNvPr>
          <p:cNvSpPr txBox="1"/>
          <p:nvPr/>
        </p:nvSpPr>
        <p:spPr>
          <a:xfrm>
            <a:off x="1125860" y="1052736"/>
            <a:ext cx="9937103" cy="14773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fr-FR" sz="5400" i="1" dirty="0">
                <a:solidFill>
                  <a:srgbClr val="002060"/>
                </a:solidFill>
              </a:rPr>
              <a:t>2/</a:t>
            </a:r>
            <a:r>
              <a:rPr lang="fr-FR" sz="4800" i="1" dirty="0">
                <a:solidFill>
                  <a:srgbClr val="002060"/>
                </a:solidFill>
              </a:rPr>
              <a:t>Les Cercles: </a:t>
            </a:r>
          </a:p>
          <a:p>
            <a:pPr algn="ctr"/>
            <a:r>
              <a:rPr lang="fr-FR" sz="3600" dirty="0">
                <a:solidFill>
                  <a:srgbClr val="002060"/>
                </a:solidFill>
              </a:rPr>
              <a:t>d’hier à aujourd’hui</a:t>
            </a:r>
          </a:p>
        </p:txBody>
      </p:sp>
    </p:spTree>
    <p:extLst>
      <p:ext uri="{BB962C8B-B14F-4D97-AF65-F5344CB8AC3E}">
        <p14:creationId xmlns:p14="http://schemas.microsoft.com/office/powerpoint/2010/main" val="3737341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uisine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4352462_TF02787942.potx" id="{C96F3070-F9C9-4454-81F6-0A9C225E641C}" vid="{2C164769-70AC-4990-B4D7-F24C5B776CEC}"/>
    </a:ext>
  </a:extLst>
</a:theme>
</file>

<file path=ppt/theme/theme2.xml><?xml version="1.0" encoding="utf-8"?>
<a:theme xmlns:a="http://schemas.openxmlformats.org/drawingml/2006/main" name="Thèm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700CCB-20BA-4760-AB9F-AC3B63ED32E0}">
  <ds:schemaRefs>
    <ds:schemaRef ds:uri="http://schemas.microsoft.com/office/2006/documentManagement/types"/>
    <ds:schemaRef ds:uri="http://purl.org/dc/elements/1.1/"/>
    <ds:schemaRef ds:uri="a4f35948-e619-41b3-aa29-22878b09cfd2"/>
    <ds:schemaRef ds:uri="http://schemas.microsoft.com/office/infopath/2007/PartnerControls"/>
    <ds:schemaRef ds:uri="http://purl.org/dc/terms/"/>
    <ds:schemaRef ds:uri="http://www.w3.org/XML/1998/namespace"/>
    <ds:schemaRef ds:uri="http://schemas.openxmlformats.org/package/2006/metadata/core-properties"/>
    <ds:schemaRef ds:uri="40262f94-9f35-4ac3-9a90-690165a166b7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Produits frais (grand écran)</Template>
  <TotalTime>969</TotalTime>
  <Words>620</Words>
  <Application>Microsoft Office PowerPoint</Application>
  <PresentationFormat>Personnalisé</PresentationFormat>
  <Paragraphs>207</Paragraphs>
  <Slides>25</Slides>
  <Notes>25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29" baseType="lpstr">
      <vt:lpstr>Arial</vt:lpstr>
      <vt:lpstr>Constantia</vt:lpstr>
      <vt:lpstr>Wingdings</vt:lpstr>
      <vt:lpstr>Cuisine 16x9</vt:lpstr>
      <vt:lpstr>Présentation PowerPoint</vt:lpstr>
      <vt:lpstr>Sommaire</vt:lpstr>
      <vt:lpstr>1/ L’immeuble  49 rue Jean Jaurès – 10 place de l’Hôtel de ville </vt:lpstr>
      <vt:lpstr>La place de l’Hôtel de ville en 1904</vt:lpstr>
      <vt:lpstr>La rue nationale le  17 juin 1905</vt:lpstr>
      <vt:lpstr>L’immeuble du Cercle en 1907</vt:lpstr>
      <vt:lpstr>La rue nationale en   1908</vt:lpstr>
      <vt:lpstr>L’immeuble du Cercle en 1908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Disposition du titre</dc:title>
  <dc:creator>bernard Corne</dc:creator>
  <cp:lastModifiedBy>bernard Corne</cp:lastModifiedBy>
  <cp:revision>56</cp:revision>
  <cp:lastPrinted>2023-12-15T09:12:48Z</cp:lastPrinted>
  <dcterms:created xsi:type="dcterms:W3CDTF">2023-12-10T10:32:29Z</dcterms:created>
  <dcterms:modified xsi:type="dcterms:W3CDTF">2023-12-16T08:12:07Z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